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</p:sld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A8037E-9C82-4C57-B8D2-5ECBEECA2292}" v="163" dt="2022-11-15T09:03:27.404"/>
    <p1510:client id="{F9A2E97F-F6F1-CB4B-11E1-AD79C21D265E}" v="81" dt="2022-11-15T18:37:41.4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9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Howarth" userId="S::howarthm@edgehill.ac.uk::34ffbfde-ba94-4a7d-aee1-759125ba556a" providerId="AD" clId="Web-{F9A2E97F-F6F1-CB4B-11E1-AD79C21D265E}"/>
    <pc:docChg chg="modSld">
      <pc:chgData name="Michelle Howarth" userId="S::howarthm@edgehill.ac.uk::34ffbfde-ba94-4a7d-aee1-759125ba556a" providerId="AD" clId="Web-{F9A2E97F-F6F1-CB4B-11E1-AD79C21D265E}" dt="2022-11-15T18:37:41.462" v="79" actId="1076"/>
      <pc:docMkLst>
        <pc:docMk/>
      </pc:docMkLst>
      <pc:sldChg chg="modSp">
        <pc:chgData name="Michelle Howarth" userId="S::howarthm@edgehill.ac.uk::34ffbfde-ba94-4a7d-aee1-759125ba556a" providerId="AD" clId="Web-{F9A2E97F-F6F1-CB4B-11E1-AD79C21D265E}" dt="2022-11-15T18:37:41.462" v="79" actId="1076"/>
        <pc:sldMkLst>
          <pc:docMk/>
          <pc:sldMk cId="621138122" sldId="257"/>
        </pc:sldMkLst>
        <pc:spChg chg="mod">
          <ac:chgData name="Michelle Howarth" userId="S::howarthm@edgehill.ac.uk::34ffbfde-ba94-4a7d-aee1-759125ba556a" providerId="AD" clId="Web-{F9A2E97F-F6F1-CB4B-11E1-AD79C21D265E}" dt="2022-11-15T18:37:41.462" v="79" actId="1076"/>
          <ac:spMkLst>
            <pc:docMk/>
            <pc:sldMk cId="621138122" sldId="257"/>
            <ac:spMk id="2" creationId="{0DCC2D0A-588A-490B-858E-106B7DBC11F6}"/>
          </ac:spMkLst>
        </pc:spChg>
        <pc:picChg chg="mod">
          <ac:chgData name="Michelle Howarth" userId="S::howarthm@edgehill.ac.uk::34ffbfde-ba94-4a7d-aee1-759125ba556a" providerId="AD" clId="Web-{F9A2E97F-F6F1-CB4B-11E1-AD79C21D265E}" dt="2022-11-15T18:37:34.462" v="78" actId="1076"/>
          <ac:picMkLst>
            <pc:docMk/>
            <pc:sldMk cId="621138122" sldId="257"/>
            <ac:picMk id="7" creationId="{978430F6-E347-459C-AAFA-3F33DACBBF44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EA5D1F-8CEF-4649-9674-7C9A19D48C7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D5E702D0-307B-4049-B6DE-B9A5331079F4}">
      <dgm:prSet phldrT="[Text]"/>
      <dgm:spPr/>
      <dgm:t>
        <a:bodyPr/>
        <a:lstStyle/>
        <a:p>
          <a:r>
            <a:rPr lang="en-GB" dirty="0">
              <a:solidFill>
                <a:schemeClr val="bg1"/>
              </a:solidFill>
            </a:rPr>
            <a:t>Academics</a:t>
          </a:r>
        </a:p>
      </dgm:t>
    </dgm:pt>
    <dgm:pt modelId="{44E79EE4-840E-4842-A652-47A5DF30401C}" type="parTrans" cxnId="{7AC0C37E-BEC0-4CBE-864C-1228CF3829D1}">
      <dgm:prSet/>
      <dgm:spPr/>
      <dgm:t>
        <a:bodyPr/>
        <a:lstStyle/>
        <a:p>
          <a:endParaRPr lang="en-GB"/>
        </a:p>
      </dgm:t>
    </dgm:pt>
    <dgm:pt modelId="{98221A9F-B28B-4E01-9534-55A8974ACA60}" type="sibTrans" cxnId="{7AC0C37E-BEC0-4CBE-864C-1228CF3829D1}">
      <dgm:prSet/>
      <dgm:spPr/>
      <dgm:t>
        <a:bodyPr/>
        <a:lstStyle/>
        <a:p>
          <a:endParaRPr lang="en-GB"/>
        </a:p>
      </dgm:t>
    </dgm:pt>
    <dgm:pt modelId="{8EACC05A-727F-4864-BBC6-1D727A63F784}">
      <dgm:prSet phldrT="[Text]"/>
      <dgm:spPr/>
      <dgm:t>
        <a:bodyPr/>
        <a:lstStyle/>
        <a:p>
          <a:r>
            <a:rPr lang="en-GB" dirty="0">
              <a:solidFill>
                <a:schemeClr val="bg1"/>
              </a:solidFill>
            </a:rPr>
            <a:t>Third Sector</a:t>
          </a:r>
        </a:p>
      </dgm:t>
    </dgm:pt>
    <dgm:pt modelId="{3B8A428D-9690-4E9B-9702-50A7671A8906}" type="parTrans" cxnId="{794FEB46-428F-4D3F-8250-AA45C63360AF}">
      <dgm:prSet/>
      <dgm:spPr/>
      <dgm:t>
        <a:bodyPr/>
        <a:lstStyle/>
        <a:p>
          <a:endParaRPr lang="en-GB"/>
        </a:p>
      </dgm:t>
    </dgm:pt>
    <dgm:pt modelId="{9BED8CB5-2DB9-4B17-A957-64BD1C1D6ABB}" type="sibTrans" cxnId="{794FEB46-428F-4D3F-8250-AA45C63360AF}">
      <dgm:prSet/>
      <dgm:spPr/>
      <dgm:t>
        <a:bodyPr/>
        <a:lstStyle/>
        <a:p>
          <a:endParaRPr lang="en-GB"/>
        </a:p>
      </dgm:t>
    </dgm:pt>
    <dgm:pt modelId="{4B048D3D-8BEC-43CE-BCEE-F0BFCD17C000}">
      <dgm:prSet phldrT="[Text]"/>
      <dgm:spPr/>
      <dgm:t>
        <a:bodyPr/>
        <a:lstStyle/>
        <a:p>
          <a:pPr algn="ctr"/>
          <a:r>
            <a:rPr lang="en-GB" dirty="0">
              <a:solidFill>
                <a:schemeClr val="bg1"/>
              </a:solidFill>
            </a:rPr>
            <a:t>Practitioners/policy makers</a:t>
          </a:r>
        </a:p>
      </dgm:t>
    </dgm:pt>
    <dgm:pt modelId="{1F14D702-F8DC-486D-842A-6626A6A5BE7B}" type="parTrans" cxnId="{CD2945EE-695E-431B-968F-5331935E7038}">
      <dgm:prSet/>
      <dgm:spPr/>
      <dgm:t>
        <a:bodyPr/>
        <a:lstStyle/>
        <a:p>
          <a:endParaRPr lang="en-GB"/>
        </a:p>
      </dgm:t>
    </dgm:pt>
    <dgm:pt modelId="{6FF54CCF-5EA7-419A-98E9-6AF742DCAEA9}" type="sibTrans" cxnId="{CD2945EE-695E-431B-968F-5331935E7038}">
      <dgm:prSet/>
      <dgm:spPr/>
      <dgm:t>
        <a:bodyPr/>
        <a:lstStyle/>
        <a:p>
          <a:endParaRPr lang="en-GB"/>
        </a:p>
      </dgm:t>
    </dgm:pt>
    <dgm:pt modelId="{D56EC9AA-C63B-439A-BE67-A8606C72B31A}" type="pres">
      <dgm:prSet presAssocID="{71EA5D1F-8CEF-4649-9674-7C9A19D48C7F}" presName="compositeShape" presStyleCnt="0">
        <dgm:presLayoutVars>
          <dgm:chMax val="7"/>
          <dgm:dir/>
          <dgm:resizeHandles val="exact"/>
        </dgm:presLayoutVars>
      </dgm:prSet>
      <dgm:spPr/>
    </dgm:pt>
    <dgm:pt modelId="{8348461D-C3AD-48B6-8888-543B9C85114F}" type="pres">
      <dgm:prSet presAssocID="{D5E702D0-307B-4049-B6DE-B9A5331079F4}" presName="circ1" presStyleLbl="vennNode1" presStyleIdx="0" presStyleCnt="3"/>
      <dgm:spPr/>
    </dgm:pt>
    <dgm:pt modelId="{89CFBCAB-6964-40CD-8355-E68A45FEB91D}" type="pres">
      <dgm:prSet presAssocID="{D5E702D0-307B-4049-B6DE-B9A5331079F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0780FD7-A05B-4702-87C4-92C42F283D56}" type="pres">
      <dgm:prSet presAssocID="{8EACC05A-727F-4864-BBC6-1D727A63F784}" presName="circ2" presStyleLbl="vennNode1" presStyleIdx="1" presStyleCnt="3"/>
      <dgm:spPr/>
    </dgm:pt>
    <dgm:pt modelId="{D3711E46-B821-4020-9282-A1CB8C19180B}" type="pres">
      <dgm:prSet presAssocID="{8EACC05A-727F-4864-BBC6-1D727A63F78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7269DC5-25CA-4C3B-A7E8-E573177F60A6}" type="pres">
      <dgm:prSet presAssocID="{4B048D3D-8BEC-43CE-BCEE-F0BFCD17C000}" presName="circ3" presStyleLbl="vennNode1" presStyleIdx="2" presStyleCnt="3"/>
      <dgm:spPr/>
    </dgm:pt>
    <dgm:pt modelId="{9AFD344B-F938-4D07-B174-D1D3575A9EBD}" type="pres">
      <dgm:prSet presAssocID="{4B048D3D-8BEC-43CE-BCEE-F0BFCD17C00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1F94708-4308-49F3-97BA-3ECD7ED6E441}" type="presOf" srcId="{4B048D3D-8BEC-43CE-BCEE-F0BFCD17C000}" destId="{9AFD344B-F938-4D07-B174-D1D3575A9EBD}" srcOrd="1" destOrd="0" presId="urn:microsoft.com/office/officeart/2005/8/layout/venn1"/>
    <dgm:cxn modelId="{AF51FB12-E944-4487-965E-DBA88D0F693B}" type="presOf" srcId="{D5E702D0-307B-4049-B6DE-B9A5331079F4}" destId="{89CFBCAB-6964-40CD-8355-E68A45FEB91D}" srcOrd="1" destOrd="0" presId="urn:microsoft.com/office/officeart/2005/8/layout/venn1"/>
    <dgm:cxn modelId="{3C4E0C2B-5F06-4D64-AD86-FE8BF770418E}" type="presOf" srcId="{4B048D3D-8BEC-43CE-BCEE-F0BFCD17C000}" destId="{D7269DC5-25CA-4C3B-A7E8-E573177F60A6}" srcOrd="0" destOrd="0" presId="urn:microsoft.com/office/officeart/2005/8/layout/venn1"/>
    <dgm:cxn modelId="{1F8CA55C-9CFB-40F0-9CAA-0570283F8E3F}" type="presOf" srcId="{71EA5D1F-8CEF-4649-9674-7C9A19D48C7F}" destId="{D56EC9AA-C63B-439A-BE67-A8606C72B31A}" srcOrd="0" destOrd="0" presId="urn:microsoft.com/office/officeart/2005/8/layout/venn1"/>
    <dgm:cxn modelId="{794FEB46-428F-4D3F-8250-AA45C63360AF}" srcId="{71EA5D1F-8CEF-4649-9674-7C9A19D48C7F}" destId="{8EACC05A-727F-4864-BBC6-1D727A63F784}" srcOrd="1" destOrd="0" parTransId="{3B8A428D-9690-4E9B-9702-50A7671A8906}" sibTransId="{9BED8CB5-2DB9-4B17-A957-64BD1C1D6ABB}"/>
    <dgm:cxn modelId="{7AC0C37E-BEC0-4CBE-864C-1228CF3829D1}" srcId="{71EA5D1F-8CEF-4649-9674-7C9A19D48C7F}" destId="{D5E702D0-307B-4049-B6DE-B9A5331079F4}" srcOrd="0" destOrd="0" parTransId="{44E79EE4-840E-4842-A652-47A5DF30401C}" sibTransId="{98221A9F-B28B-4E01-9534-55A8974ACA60}"/>
    <dgm:cxn modelId="{7F351699-CE8F-4FAF-AE14-0F50DBF76716}" type="presOf" srcId="{D5E702D0-307B-4049-B6DE-B9A5331079F4}" destId="{8348461D-C3AD-48B6-8888-543B9C85114F}" srcOrd="0" destOrd="0" presId="urn:microsoft.com/office/officeart/2005/8/layout/venn1"/>
    <dgm:cxn modelId="{6984B4E1-F809-4B99-B3C3-A49969E9E71B}" type="presOf" srcId="{8EACC05A-727F-4864-BBC6-1D727A63F784}" destId="{D3711E46-B821-4020-9282-A1CB8C19180B}" srcOrd="1" destOrd="0" presId="urn:microsoft.com/office/officeart/2005/8/layout/venn1"/>
    <dgm:cxn modelId="{CD2945EE-695E-431B-968F-5331935E7038}" srcId="{71EA5D1F-8CEF-4649-9674-7C9A19D48C7F}" destId="{4B048D3D-8BEC-43CE-BCEE-F0BFCD17C000}" srcOrd="2" destOrd="0" parTransId="{1F14D702-F8DC-486D-842A-6626A6A5BE7B}" sibTransId="{6FF54CCF-5EA7-419A-98E9-6AF742DCAEA9}"/>
    <dgm:cxn modelId="{C83F6EF1-19B8-4513-A8C6-84364333432A}" type="presOf" srcId="{8EACC05A-727F-4864-BBC6-1D727A63F784}" destId="{B0780FD7-A05B-4702-87C4-92C42F283D56}" srcOrd="0" destOrd="0" presId="urn:microsoft.com/office/officeart/2005/8/layout/venn1"/>
    <dgm:cxn modelId="{662E265E-45CA-4C9F-A872-3E71EF66B088}" type="presParOf" srcId="{D56EC9AA-C63B-439A-BE67-A8606C72B31A}" destId="{8348461D-C3AD-48B6-8888-543B9C85114F}" srcOrd="0" destOrd="0" presId="urn:microsoft.com/office/officeart/2005/8/layout/venn1"/>
    <dgm:cxn modelId="{938D3A72-CB0F-46FC-B212-365B7AB66D2A}" type="presParOf" srcId="{D56EC9AA-C63B-439A-BE67-A8606C72B31A}" destId="{89CFBCAB-6964-40CD-8355-E68A45FEB91D}" srcOrd="1" destOrd="0" presId="urn:microsoft.com/office/officeart/2005/8/layout/venn1"/>
    <dgm:cxn modelId="{3E0269C5-13B3-46ED-B4F7-E1E1A75E695E}" type="presParOf" srcId="{D56EC9AA-C63B-439A-BE67-A8606C72B31A}" destId="{B0780FD7-A05B-4702-87C4-92C42F283D56}" srcOrd="2" destOrd="0" presId="urn:microsoft.com/office/officeart/2005/8/layout/venn1"/>
    <dgm:cxn modelId="{CAE190D5-DD5F-483D-A44A-6B3FBF6459A9}" type="presParOf" srcId="{D56EC9AA-C63B-439A-BE67-A8606C72B31A}" destId="{D3711E46-B821-4020-9282-A1CB8C19180B}" srcOrd="3" destOrd="0" presId="urn:microsoft.com/office/officeart/2005/8/layout/venn1"/>
    <dgm:cxn modelId="{FC78CF7B-21DB-4685-8447-CB5269E87518}" type="presParOf" srcId="{D56EC9AA-C63B-439A-BE67-A8606C72B31A}" destId="{D7269DC5-25CA-4C3B-A7E8-E573177F60A6}" srcOrd="4" destOrd="0" presId="urn:microsoft.com/office/officeart/2005/8/layout/venn1"/>
    <dgm:cxn modelId="{97578824-64AB-4E1B-9DD8-EC991DD01BBF}" type="presParOf" srcId="{D56EC9AA-C63B-439A-BE67-A8606C72B31A}" destId="{9AFD344B-F938-4D07-B174-D1D3575A9EB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8461D-C3AD-48B6-8888-543B9C85114F}">
      <dsp:nvSpPr>
        <dsp:cNvPr id="0" name=""/>
        <dsp:cNvSpPr/>
      </dsp:nvSpPr>
      <dsp:spPr>
        <a:xfrm>
          <a:off x="1070768" y="58854"/>
          <a:ext cx="2825020" cy="28250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bg1"/>
              </a:solidFill>
            </a:rPr>
            <a:t>Academics</a:t>
          </a:r>
        </a:p>
      </dsp:txBody>
      <dsp:txXfrm>
        <a:off x="1447438" y="553233"/>
        <a:ext cx="2071681" cy="1271259"/>
      </dsp:txXfrm>
    </dsp:sp>
    <dsp:sp modelId="{B0780FD7-A05B-4702-87C4-92C42F283D56}">
      <dsp:nvSpPr>
        <dsp:cNvPr id="0" name=""/>
        <dsp:cNvSpPr/>
      </dsp:nvSpPr>
      <dsp:spPr>
        <a:xfrm>
          <a:off x="2090130" y="1824492"/>
          <a:ext cx="2825020" cy="28250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bg1"/>
              </a:solidFill>
            </a:rPr>
            <a:t>Third Sector</a:t>
          </a:r>
        </a:p>
      </dsp:txBody>
      <dsp:txXfrm>
        <a:off x="2954115" y="2554289"/>
        <a:ext cx="1695012" cy="1553761"/>
      </dsp:txXfrm>
    </dsp:sp>
    <dsp:sp modelId="{D7269DC5-25CA-4C3B-A7E8-E573177F60A6}">
      <dsp:nvSpPr>
        <dsp:cNvPr id="0" name=""/>
        <dsp:cNvSpPr/>
      </dsp:nvSpPr>
      <dsp:spPr>
        <a:xfrm>
          <a:off x="51407" y="1824492"/>
          <a:ext cx="2825020" cy="28250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solidFill>
                <a:schemeClr val="bg1"/>
              </a:solidFill>
            </a:rPr>
            <a:t>Practitioners/policy makers</a:t>
          </a:r>
        </a:p>
      </dsp:txBody>
      <dsp:txXfrm>
        <a:off x="317430" y="2554289"/>
        <a:ext cx="1695012" cy="15537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08E15-FDEB-4843-B571-874730977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77FD90-BC86-426E-9FA2-AAAE06E4F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2115D-00A5-437C-BF15-35EE533A5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B7206-FB9D-4226-9A0D-5B7801296AE3}" type="datetime1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6F90F-B3B4-456F-A083-A92F075C3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99E27-F6FB-4CCA-95B2-6C60E6838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10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A5A47-E330-41A8-9387-4936C851C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932BB-A955-409A-B247-A9CD9C56C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2A459-11D9-4BEF-8A73-2E57BCB8B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C38C-5A99-4A50-ABD4-B3DDEE50A20E}" type="datetime1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0C89B-79F4-4A16-A25C-A26053E95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A1FA2-82E8-4957-B057-F61494283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2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D5D96-46D5-4DE6-A790-B5B353EC3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072BAF-9E50-439B-AC9B-F89B7B13E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73611-00D9-4B74-8152-BF6952417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382EA-9433-424A-A055-6B2BC243A9AB}" type="datetime1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B2B80-6332-4986-BB74-FC1046062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675FB-0F83-4D43-A842-243CFCC73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25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F89D5-D2C9-4C6B-924B-D2EE4AC60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E8A6F-C34E-431F-9401-396FFB3F18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3979AF-FD95-4FB2-BCA6-5B16D3027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90E7F-0C22-4842-82D1-2E1910B59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8D726-493A-4B07-8FAA-499513D5D7A9}" type="datetime1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D478C-5230-4B93-A189-8C0752F8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F2C92-712C-4CB1-A455-30A68A5DA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86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EF61C-CA04-4421-84D8-34AC1FAF5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CDE3B-58EB-4630-8FAA-98341F572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5F78D8-BEF5-48E8-997F-A77772F64C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F3F687-43E1-44EE-9D3C-F058C8DA99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D0626D-AFAA-4AA4-828F-201DF5B626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4758FA-903F-445B-BFB0-03EBF9644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0167-BCB6-43B8-A3EA-E103EFF025E9}" type="datetime1">
              <a:rPr lang="en-US" smtClean="0"/>
              <a:t>11/15/2022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4736D8-CD1C-4F15-80F6-067C7D029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EB3F0B-C7B4-4D03-B474-3E0A7E4A2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0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7A50F-C170-44E1-8E97-9FEEC5340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8F844E-8DA4-4797-9662-BD37DF3EC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43E-74CA-4FF1-9F8C-FA382F63CA0A}" type="datetime1">
              <a:rPr lang="en-US" smtClean="0"/>
              <a:t>11/15/2022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7742AD-6062-4311-A0E0-688E8DD9B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C9805D-26F5-4A27-824F-74EC237F2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605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5F22CB-93CD-45F7-A2C4-EFC4988A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96C2-34EB-4F79-A209-311A09B368EF}" type="datetime1">
              <a:rPr lang="en-US" smtClean="0"/>
              <a:t>11/15/2022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450236-BDFB-4305-8A83-5F55DD713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BD77B8-E398-4909-BD2C-2D59DD654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947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4E508-924E-4CCD-A1D9-3A6B6808B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A7184-DB39-46DB-B954-FBF846E9C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FE297B-AD48-4939-96E2-E4997A22A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3057C-AAB3-46DE-97A7-8F0916FCA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9B947-823E-437D-A40B-50BE003919B0}" type="datetime1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E7B28F-4118-4943-B739-83EF5888E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A71EB-0E43-4507-941C-03163DBCA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7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20836-062E-4213-9E62-77CD1C782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AE3CC0-9152-4D20-B327-264229399E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251CFA-EED5-4DFA-85C0-F2400706E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BFF04-EA0B-4650-A034-12389602E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BA12-DAE8-4E7C-839A-21ADDB38E067}" type="datetime1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3D41C-D296-4AEE-8317-95DC3EE68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94F1C9-A223-434A-A59D-8567BE3FE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74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6557A-2FEA-481F-9C0F-AE049B217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338400-F7E6-4302-BC1D-B674473D3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C21B0-EDCA-4C66-BD82-54B45537D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FB78-F993-462D-BFE5-DE0B35C38BEB}" type="datetime1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EB473-82A2-4289-8CE3-84FCD9855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1F58B-1540-4349-B6E1-78240E754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592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880865-0F7B-41C3-80F1-0996849184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92CD28-1B3F-4E19-8468-4B5B863F7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472CE-DAFD-4365-807A-DBE838EC7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DB350-CD6B-43E8-B2D7-9813018F974F}" type="datetime1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50F5C-A745-4472-9213-D983395CA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8CEED-06FC-4607-99FA-BE55E897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93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A83C0-8444-4D08-86A3-3D3BF54E1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B67BF-F966-4FBE-8BE0-C108127C4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D0D38-B4CF-49EF-9B17-D10EA6F74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86769-6F6A-4DC5-BA68-518DB92238C5}" type="datetime1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ECC6-32BB-4C8E-87E1-A4302CC512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7F28C-8898-4EFF-8F58-D52462733B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1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sv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6.png"/><Relationship Id="rId17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sv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9.svg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sv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CC2D0A-588A-490B-858E-106B7DBC1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9991" y="5473879"/>
            <a:ext cx="6714699" cy="93411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The History of </a:t>
            </a:r>
            <a:r>
              <a:rPr lang="en-US" dirty="0" err="1">
                <a:solidFill>
                  <a:srgbClr val="FFFFFF"/>
                </a:solidFill>
              </a:rPr>
              <a:t>PerCIE</a:t>
            </a:r>
            <a:br>
              <a:rPr lang="en-US" dirty="0">
                <a:solidFill>
                  <a:srgbClr val="FFFFFF"/>
                </a:solidFill>
                <a:cs typeface="Calibri Light"/>
              </a:rPr>
            </a:br>
            <a:r>
              <a:rPr lang="en-US" sz="2000" dirty="0">
                <a:solidFill>
                  <a:srgbClr val="FFFFFF"/>
                </a:solidFill>
                <a:cs typeface="Calibri Light"/>
              </a:rPr>
              <a:t>Originated 2020</a:t>
            </a:r>
            <a:br>
              <a:rPr lang="en-US" sz="2000" dirty="0">
                <a:cs typeface="Calibri Light"/>
              </a:rPr>
            </a:br>
            <a:r>
              <a:rPr lang="en-US" sz="2000" dirty="0">
                <a:solidFill>
                  <a:srgbClr val="FFFFFF"/>
                </a:solidFill>
                <a:cs typeface="Calibri Light"/>
              </a:rPr>
              <a:t>Academics interested in supporting placement development </a:t>
            </a:r>
            <a:br>
              <a:rPr lang="en-US" sz="2000" dirty="0">
                <a:solidFill>
                  <a:srgbClr val="FFFFFF"/>
                </a:solidFill>
                <a:cs typeface="Calibri Light"/>
              </a:rPr>
            </a:br>
            <a:r>
              <a:rPr lang="en-US" sz="2000" dirty="0">
                <a:solidFill>
                  <a:srgbClr val="FFFFFF"/>
                </a:solidFill>
                <a:cs typeface="Calibri Light"/>
              </a:rPr>
              <a:t>Meet online monthly</a:t>
            </a:r>
            <a:br>
              <a:rPr lang="en-US" sz="2000" dirty="0">
                <a:cs typeface="Calibri Light"/>
              </a:rPr>
            </a:br>
            <a:r>
              <a:rPr lang="en-US" sz="2000" dirty="0">
                <a:solidFill>
                  <a:srgbClr val="FFFFFF"/>
                </a:solidFill>
                <a:cs typeface="Calibri Light"/>
              </a:rPr>
              <a:t>Focus on </a:t>
            </a:r>
            <a:r>
              <a:rPr lang="en-US" sz="2000" dirty="0" err="1">
                <a:solidFill>
                  <a:srgbClr val="FFFFFF"/>
                </a:solidFill>
                <a:cs typeface="Calibri Light"/>
              </a:rPr>
              <a:t>salutogensis</a:t>
            </a:r>
            <a:br>
              <a:rPr lang="en-US" sz="2000" dirty="0">
                <a:solidFill>
                  <a:srgbClr val="FFFFFF"/>
                </a:solidFill>
                <a:cs typeface="Calibri Light"/>
              </a:rPr>
            </a:br>
            <a:r>
              <a:rPr lang="en-US" sz="2000" dirty="0">
                <a:solidFill>
                  <a:srgbClr val="FFFFFF"/>
                </a:solidFill>
                <a:cs typeface="Calibri Light"/>
              </a:rPr>
              <a:t>Initially 5-6  HEIs</a:t>
            </a:r>
            <a:br>
              <a:rPr lang="en-US" sz="2000" dirty="0">
                <a:solidFill>
                  <a:srgbClr val="FFFFFF"/>
                </a:solidFill>
                <a:cs typeface="Calibri Light"/>
              </a:rPr>
            </a:br>
            <a: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  <a:t>2022.....100 members, covering the UK</a:t>
            </a:r>
            <a:b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  <a:t>Members in Germany, Portugal and the Netherlands. </a:t>
            </a:r>
            <a:b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  <a:t>Includes policy makers educationalists in higher education and health /social care and representation from students and the third sector….we are Venn </a:t>
            </a:r>
            <a:r>
              <a:rPr lang="en-US" sz="2000" dirty="0">
                <a:solidFill>
                  <a:schemeClr val="bg1"/>
                </a:solidFill>
                <a:ea typeface="+mj-lt"/>
                <a:cs typeface="+mj-lt"/>
                <a:sym typeface="Wingdings" panose="05000000000000000000" pitchFamily="2" charset="2"/>
              </a:rPr>
              <a:t></a:t>
            </a:r>
            <a:b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  <a:t>Sharing ideas and innovation to make a difference. </a:t>
            </a:r>
            <a:b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  <a:t>Supporting education and students to understand what matters..</a:t>
            </a:r>
            <a:b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  <a:t>...and...just to add a bit of history and context – I'll hand over to Jo, Jo and Ruthanne...</a:t>
            </a:r>
            <a:b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</a:br>
            <a:br>
              <a:rPr lang="en-US" sz="2000" dirty="0">
                <a:ea typeface="+mj-lt"/>
                <a:cs typeface="+mj-lt"/>
              </a:rPr>
            </a:br>
            <a:endParaRPr lang="en-US" sz="4000" dirty="0">
              <a:solidFill>
                <a:schemeClr val="bg1"/>
              </a:solidFill>
              <a:cs typeface="Calibri Light"/>
            </a:endParaRPr>
          </a:p>
          <a:p>
            <a:pPr algn="ctr"/>
            <a:br>
              <a:rPr lang="en-US" dirty="0"/>
            </a:br>
            <a:endParaRPr lang="en-US" sz="4800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8430F6-E347-459C-AAFA-3F33DACBB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4001" y="4730396"/>
            <a:ext cx="1776408" cy="1740966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E90746-2594-4C80-8795-BF29EB7F7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1</a:t>
            </a:fld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B2F1DB1-DB45-FBAC-BF71-456A4D3BCE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5337661"/>
              </p:ext>
            </p:extLst>
          </p:nvPr>
        </p:nvGraphicFramePr>
        <p:xfrm>
          <a:off x="286691" y="679380"/>
          <a:ext cx="4966558" cy="4708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Graphic 4" descr="Classroom outline">
            <a:extLst>
              <a:ext uri="{FF2B5EF4-FFF2-40B4-BE49-F238E27FC236}">
                <a16:creationId xmlns:a16="http://schemas.microsoft.com/office/drawing/2014/main" id="{A8F75422-DB20-D05F-B8F7-3E3EF28FAE0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371566" y="1910690"/>
            <a:ext cx="859865" cy="859865"/>
          </a:xfrm>
          <a:prstGeom prst="rect">
            <a:avLst/>
          </a:prstGeom>
        </p:spPr>
      </p:pic>
      <p:pic>
        <p:nvPicPr>
          <p:cNvPr id="9" name="Graphic 8" descr="Viral outline">
            <a:extLst>
              <a:ext uri="{FF2B5EF4-FFF2-40B4-BE49-F238E27FC236}">
                <a16:creationId xmlns:a16="http://schemas.microsoft.com/office/drawing/2014/main" id="{8A2C81B6-6593-1C83-7978-CBA3E2B1769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69176" y="4157593"/>
            <a:ext cx="914400" cy="914400"/>
          </a:xfrm>
          <a:prstGeom prst="rect">
            <a:avLst/>
          </a:prstGeom>
        </p:spPr>
      </p:pic>
      <p:pic>
        <p:nvPicPr>
          <p:cNvPr id="11" name="Graphic 10" descr="Storytelling with solid fill">
            <a:extLst>
              <a:ext uri="{FF2B5EF4-FFF2-40B4-BE49-F238E27FC236}">
                <a16:creationId xmlns:a16="http://schemas.microsoft.com/office/drawing/2014/main" id="{E13C8257-4403-1DB8-6CB3-66D583844C7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83647" y="4254870"/>
            <a:ext cx="660211" cy="660211"/>
          </a:xfrm>
          <a:prstGeom prst="rect">
            <a:avLst/>
          </a:prstGeom>
        </p:spPr>
      </p:pic>
      <p:pic>
        <p:nvPicPr>
          <p:cNvPr id="13" name="Graphic 12" descr="Doctor female with solid fill">
            <a:extLst>
              <a:ext uri="{FF2B5EF4-FFF2-40B4-BE49-F238E27FC236}">
                <a16:creationId xmlns:a16="http://schemas.microsoft.com/office/drawing/2014/main" id="{4FE2F026-AC68-0113-585F-4A26B50FD88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457167" y="4157593"/>
            <a:ext cx="914400" cy="914400"/>
          </a:xfrm>
          <a:prstGeom prst="rect">
            <a:avLst/>
          </a:prstGeom>
        </p:spPr>
      </p:pic>
      <p:pic>
        <p:nvPicPr>
          <p:cNvPr id="15" name="Graphic 14" descr="Social distancing with solid fill">
            <a:extLst>
              <a:ext uri="{FF2B5EF4-FFF2-40B4-BE49-F238E27FC236}">
                <a16:creationId xmlns:a16="http://schemas.microsoft.com/office/drawing/2014/main" id="{75727C09-633F-CA5C-146F-36431854700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312770" y="290350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3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113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Office Theme</vt:lpstr>
      <vt:lpstr>The History of PerCIE Originated 2020 Academics interested in supporting placement development  Meet online monthly Focus on salutogensis Initially 5-6  HEIs 2022.....100 members, covering the UK Members in Germany, Portugal and the Netherlands.  Includes policy makers educationalists in higher education and health /social care and representation from students and the third sector….we are Venn  Sharing ideas and innovation to make a difference.  Supporting education and students to understand what matters.. ...and...just to add a bit of history and context – I'll hand over to Jo, Jo and Ruthanne...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Michelle Howarth</cp:lastModifiedBy>
  <cp:revision>70</cp:revision>
  <dcterms:created xsi:type="dcterms:W3CDTF">2022-11-15T08:41:05Z</dcterms:created>
  <dcterms:modified xsi:type="dcterms:W3CDTF">2022-11-15T18:37:46Z</dcterms:modified>
</cp:coreProperties>
</file>