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89" r:id="rId1"/>
  </p:sldMasterIdLst>
  <p:sldIdLst>
    <p:sldId id="256" r:id="rId2"/>
    <p:sldId id="265" r:id="rId3"/>
    <p:sldId id="257" r:id="rId4"/>
    <p:sldId id="263" r:id="rId5"/>
    <p:sldId id="266" r:id="rId6"/>
    <p:sldId id="269" r:id="rId7"/>
    <p:sldId id="258" r:id="rId8"/>
    <p:sldId id="264" r:id="rId9"/>
    <p:sldId id="259" r:id="rId10"/>
    <p:sldId id="261" r:id="rId11"/>
    <p:sldId id="267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2"/>
    <p:restoredTop sz="94718"/>
  </p:normalViewPr>
  <p:slideViewPr>
    <p:cSldViewPr snapToGrid="0">
      <p:cViewPr varScale="1">
        <p:scale>
          <a:sx n="105" d="100"/>
          <a:sy n="105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3B709-8D16-4079-8755-B09D0FF633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18360D-8A36-42EE-9032-EF62C58D803C}">
      <dgm:prSet custT="1"/>
      <dgm:spPr/>
      <dgm:t>
        <a:bodyPr/>
        <a:lstStyle/>
        <a:p>
          <a:r>
            <a:rPr lang="en-US" sz="2000" dirty="0"/>
            <a:t>Civil rights movement</a:t>
          </a:r>
        </a:p>
      </dgm:t>
    </dgm:pt>
    <dgm:pt modelId="{A410383C-C19D-44D6-B76A-D5636DB947ED}" type="parTrans" cxnId="{86BD6D35-663D-4630-8B38-DF7673095A1B}">
      <dgm:prSet/>
      <dgm:spPr/>
      <dgm:t>
        <a:bodyPr/>
        <a:lstStyle/>
        <a:p>
          <a:endParaRPr lang="en-US"/>
        </a:p>
      </dgm:t>
    </dgm:pt>
    <dgm:pt modelId="{861AD812-0510-4F1A-8FC6-D9CA6CD5B827}" type="sibTrans" cxnId="{86BD6D35-663D-4630-8B38-DF7673095A1B}">
      <dgm:prSet phldrT="01"/>
      <dgm:spPr/>
      <dgm:t>
        <a:bodyPr/>
        <a:lstStyle/>
        <a:p>
          <a:endParaRPr lang="en-US"/>
        </a:p>
      </dgm:t>
    </dgm:pt>
    <dgm:pt modelId="{B14CE9FA-8522-4335-BFEE-3ADEA636B80D}">
      <dgm:prSet custT="1"/>
      <dgm:spPr/>
      <dgm:t>
        <a:bodyPr/>
        <a:lstStyle/>
        <a:p>
          <a:r>
            <a:rPr lang="en-US" sz="1800" dirty="0"/>
            <a:t>Disability rights movement and intersectionality</a:t>
          </a:r>
        </a:p>
      </dgm:t>
    </dgm:pt>
    <dgm:pt modelId="{EAFE5854-569C-45D5-A55D-E0E198BB7DBE}" type="parTrans" cxnId="{E8F5F013-D969-44F1-8E65-A70B3EFC16C6}">
      <dgm:prSet/>
      <dgm:spPr/>
      <dgm:t>
        <a:bodyPr/>
        <a:lstStyle/>
        <a:p>
          <a:endParaRPr lang="en-US"/>
        </a:p>
      </dgm:t>
    </dgm:pt>
    <dgm:pt modelId="{CE04BFF1-12AE-474C-A9FC-3C94D732916C}" type="sibTrans" cxnId="{E8F5F013-D969-44F1-8E65-A70B3EFC16C6}">
      <dgm:prSet phldrT="02"/>
      <dgm:spPr/>
      <dgm:t>
        <a:bodyPr/>
        <a:lstStyle/>
        <a:p>
          <a:endParaRPr lang="en-US" dirty="0"/>
        </a:p>
      </dgm:t>
    </dgm:pt>
    <dgm:pt modelId="{170DEBC8-79A5-43B5-ADFD-354556E88CD9}">
      <dgm:prSet custT="1"/>
      <dgm:spPr/>
      <dgm:t>
        <a:bodyPr/>
        <a:lstStyle/>
        <a:p>
          <a:r>
            <a:rPr lang="en-US" sz="1600" dirty="0"/>
            <a:t>‘Nothing about us without us</a:t>
          </a:r>
          <a:r>
            <a:rPr lang="en-US" sz="1300" dirty="0"/>
            <a:t>’</a:t>
          </a:r>
        </a:p>
      </dgm:t>
    </dgm:pt>
    <dgm:pt modelId="{05C5426D-6833-4EE9-AFF6-DBC8AB308330}" type="parTrans" cxnId="{7C218748-E616-4C58-AAFB-B71BA521E63D}">
      <dgm:prSet/>
      <dgm:spPr/>
      <dgm:t>
        <a:bodyPr/>
        <a:lstStyle/>
        <a:p>
          <a:endParaRPr lang="en-US"/>
        </a:p>
      </dgm:t>
    </dgm:pt>
    <dgm:pt modelId="{0F88AF21-484B-4450-9344-F6BC0B75E84B}" type="sibTrans" cxnId="{7C218748-E616-4C58-AAFB-B71BA521E63D}">
      <dgm:prSet phldrT="03"/>
      <dgm:spPr/>
      <dgm:t>
        <a:bodyPr/>
        <a:lstStyle/>
        <a:p>
          <a:endParaRPr lang="en-US"/>
        </a:p>
      </dgm:t>
    </dgm:pt>
    <dgm:pt modelId="{C5B9584A-0C67-4942-BC48-1E0FCB495E9E}">
      <dgm:prSet/>
      <dgm:spPr/>
      <dgm:t>
        <a:bodyPr/>
        <a:lstStyle/>
        <a:p>
          <a:r>
            <a:rPr lang="en-US" dirty="0"/>
            <a:t>Survivor movement: National Survivor User Network, the Hearing Voices Approach, Mad Pride, Mad Studies, networks and groups on social media</a:t>
          </a:r>
        </a:p>
      </dgm:t>
    </dgm:pt>
    <dgm:pt modelId="{F31026B7-5B73-4519-90A9-10F2DBAA0712}" type="parTrans" cxnId="{33DD9186-8304-49B2-9D38-2B3C6D87473C}">
      <dgm:prSet/>
      <dgm:spPr/>
      <dgm:t>
        <a:bodyPr/>
        <a:lstStyle/>
        <a:p>
          <a:endParaRPr lang="en-US"/>
        </a:p>
      </dgm:t>
    </dgm:pt>
    <dgm:pt modelId="{FABE9BB1-E86C-4F59-B4DC-5A5E0F067750}" type="sibTrans" cxnId="{33DD9186-8304-49B2-9D38-2B3C6D87473C}">
      <dgm:prSet phldrT="04"/>
      <dgm:spPr/>
      <dgm:t>
        <a:bodyPr/>
        <a:lstStyle/>
        <a:p>
          <a:endParaRPr lang="en-US"/>
        </a:p>
      </dgm:t>
    </dgm:pt>
    <dgm:pt modelId="{323F3BC9-F6CB-6C4F-A256-5140708E9EA8}" type="pres">
      <dgm:prSet presAssocID="{3233B709-8D16-4079-8755-B09D0FF63348}" presName="diagram" presStyleCnt="0">
        <dgm:presLayoutVars>
          <dgm:dir/>
          <dgm:resizeHandles val="exact"/>
        </dgm:presLayoutVars>
      </dgm:prSet>
      <dgm:spPr/>
    </dgm:pt>
    <dgm:pt modelId="{14896BA2-F849-0246-9B0D-8C1909FC77BD}" type="pres">
      <dgm:prSet presAssocID="{B218360D-8A36-42EE-9032-EF62C58D803C}" presName="node" presStyleLbl="node1" presStyleIdx="0" presStyleCnt="4">
        <dgm:presLayoutVars>
          <dgm:bulletEnabled val="1"/>
        </dgm:presLayoutVars>
      </dgm:prSet>
      <dgm:spPr/>
    </dgm:pt>
    <dgm:pt modelId="{3CB50F2B-43A2-F84F-ACD7-6147B4C7A875}" type="pres">
      <dgm:prSet presAssocID="{861AD812-0510-4F1A-8FC6-D9CA6CD5B827}" presName="sibTrans" presStyleCnt="0"/>
      <dgm:spPr/>
    </dgm:pt>
    <dgm:pt modelId="{7671903F-DBD2-8046-B51D-960E55E0167C}" type="pres">
      <dgm:prSet presAssocID="{B14CE9FA-8522-4335-BFEE-3ADEA636B80D}" presName="node" presStyleLbl="node1" presStyleIdx="1" presStyleCnt="4">
        <dgm:presLayoutVars>
          <dgm:bulletEnabled val="1"/>
        </dgm:presLayoutVars>
      </dgm:prSet>
      <dgm:spPr/>
    </dgm:pt>
    <dgm:pt modelId="{DF5A2F14-23CD-4A44-86BC-F670B5E06E01}" type="pres">
      <dgm:prSet presAssocID="{CE04BFF1-12AE-474C-A9FC-3C94D732916C}" presName="sibTrans" presStyleCnt="0"/>
      <dgm:spPr/>
    </dgm:pt>
    <dgm:pt modelId="{29808D2A-59B2-E844-9078-105EF1C64D67}" type="pres">
      <dgm:prSet presAssocID="{170DEBC8-79A5-43B5-ADFD-354556E88CD9}" presName="node" presStyleLbl="node1" presStyleIdx="2" presStyleCnt="4">
        <dgm:presLayoutVars>
          <dgm:bulletEnabled val="1"/>
        </dgm:presLayoutVars>
      </dgm:prSet>
      <dgm:spPr/>
    </dgm:pt>
    <dgm:pt modelId="{29994E43-CDCF-8D4E-A141-E04CEACCCE76}" type="pres">
      <dgm:prSet presAssocID="{0F88AF21-484B-4450-9344-F6BC0B75E84B}" presName="sibTrans" presStyleCnt="0"/>
      <dgm:spPr/>
    </dgm:pt>
    <dgm:pt modelId="{A01700ED-9191-3148-A592-65D3620D9B81}" type="pres">
      <dgm:prSet presAssocID="{C5B9584A-0C67-4942-BC48-1E0FCB495E9E}" presName="node" presStyleLbl="node1" presStyleIdx="3" presStyleCnt="4">
        <dgm:presLayoutVars>
          <dgm:bulletEnabled val="1"/>
        </dgm:presLayoutVars>
      </dgm:prSet>
      <dgm:spPr/>
    </dgm:pt>
  </dgm:ptLst>
  <dgm:cxnLst>
    <dgm:cxn modelId="{E8F5F013-D969-44F1-8E65-A70B3EFC16C6}" srcId="{3233B709-8D16-4079-8755-B09D0FF63348}" destId="{B14CE9FA-8522-4335-BFEE-3ADEA636B80D}" srcOrd="1" destOrd="0" parTransId="{EAFE5854-569C-45D5-A55D-E0E198BB7DBE}" sibTransId="{CE04BFF1-12AE-474C-A9FC-3C94D732916C}"/>
    <dgm:cxn modelId="{D3172E18-6F75-AB42-B29E-D918A621DF4A}" type="presOf" srcId="{C5B9584A-0C67-4942-BC48-1E0FCB495E9E}" destId="{A01700ED-9191-3148-A592-65D3620D9B81}" srcOrd="0" destOrd="0" presId="urn:microsoft.com/office/officeart/2005/8/layout/default"/>
    <dgm:cxn modelId="{86BD6D35-663D-4630-8B38-DF7673095A1B}" srcId="{3233B709-8D16-4079-8755-B09D0FF63348}" destId="{B218360D-8A36-42EE-9032-EF62C58D803C}" srcOrd="0" destOrd="0" parTransId="{A410383C-C19D-44D6-B76A-D5636DB947ED}" sibTransId="{861AD812-0510-4F1A-8FC6-D9CA6CD5B827}"/>
    <dgm:cxn modelId="{7C218748-E616-4C58-AAFB-B71BA521E63D}" srcId="{3233B709-8D16-4079-8755-B09D0FF63348}" destId="{170DEBC8-79A5-43B5-ADFD-354556E88CD9}" srcOrd="2" destOrd="0" parTransId="{05C5426D-6833-4EE9-AFF6-DBC8AB308330}" sibTransId="{0F88AF21-484B-4450-9344-F6BC0B75E84B}"/>
    <dgm:cxn modelId="{33DD9186-8304-49B2-9D38-2B3C6D87473C}" srcId="{3233B709-8D16-4079-8755-B09D0FF63348}" destId="{C5B9584A-0C67-4942-BC48-1E0FCB495E9E}" srcOrd="3" destOrd="0" parTransId="{F31026B7-5B73-4519-90A9-10F2DBAA0712}" sibTransId="{FABE9BB1-E86C-4F59-B4DC-5A5E0F067750}"/>
    <dgm:cxn modelId="{FB93039A-C7A7-5942-8DD7-78B0A7044558}" type="presOf" srcId="{B218360D-8A36-42EE-9032-EF62C58D803C}" destId="{14896BA2-F849-0246-9B0D-8C1909FC77BD}" srcOrd="0" destOrd="0" presId="urn:microsoft.com/office/officeart/2005/8/layout/default"/>
    <dgm:cxn modelId="{AA93ACCC-70DE-E441-A8CC-0B506EAF1635}" type="presOf" srcId="{B14CE9FA-8522-4335-BFEE-3ADEA636B80D}" destId="{7671903F-DBD2-8046-B51D-960E55E0167C}" srcOrd="0" destOrd="0" presId="urn:microsoft.com/office/officeart/2005/8/layout/default"/>
    <dgm:cxn modelId="{AC9B80D5-0288-984E-96E0-D1D153615D66}" type="presOf" srcId="{170DEBC8-79A5-43B5-ADFD-354556E88CD9}" destId="{29808D2A-59B2-E844-9078-105EF1C64D67}" srcOrd="0" destOrd="0" presId="urn:microsoft.com/office/officeart/2005/8/layout/default"/>
    <dgm:cxn modelId="{AF5BA1E6-E0E0-A146-B147-78A8B19F7060}" type="presOf" srcId="{3233B709-8D16-4079-8755-B09D0FF63348}" destId="{323F3BC9-F6CB-6C4F-A256-5140708E9EA8}" srcOrd="0" destOrd="0" presId="urn:microsoft.com/office/officeart/2005/8/layout/default"/>
    <dgm:cxn modelId="{C79EC062-AE6A-3946-9C7E-A68DE1F108DB}" type="presParOf" srcId="{323F3BC9-F6CB-6C4F-A256-5140708E9EA8}" destId="{14896BA2-F849-0246-9B0D-8C1909FC77BD}" srcOrd="0" destOrd="0" presId="urn:microsoft.com/office/officeart/2005/8/layout/default"/>
    <dgm:cxn modelId="{0406F1CA-0A85-0F41-AA08-D67E2FD368EA}" type="presParOf" srcId="{323F3BC9-F6CB-6C4F-A256-5140708E9EA8}" destId="{3CB50F2B-43A2-F84F-ACD7-6147B4C7A875}" srcOrd="1" destOrd="0" presId="urn:microsoft.com/office/officeart/2005/8/layout/default"/>
    <dgm:cxn modelId="{0AA3AB3E-8AEF-5A48-97E7-442538D9F2AA}" type="presParOf" srcId="{323F3BC9-F6CB-6C4F-A256-5140708E9EA8}" destId="{7671903F-DBD2-8046-B51D-960E55E0167C}" srcOrd="2" destOrd="0" presId="urn:microsoft.com/office/officeart/2005/8/layout/default"/>
    <dgm:cxn modelId="{88003F30-7E9E-DE43-8025-4911A224E9D9}" type="presParOf" srcId="{323F3BC9-F6CB-6C4F-A256-5140708E9EA8}" destId="{DF5A2F14-23CD-4A44-86BC-F670B5E06E01}" srcOrd="3" destOrd="0" presId="urn:microsoft.com/office/officeart/2005/8/layout/default"/>
    <dgm:cxn modelId="{5CF313B6-E4BE-5D4A-A709-017D85DC00E7}" type="presParOf" srcId="{323F3BC9-F6CB-6C4F-A256-5140708E9EA8}" destId="{29808D2A-59B2-E844-9078-105EF1C64D67}" srcOrd="4" destOrd="0" presId="urn:microsoft.com/office/officeart/2005/8/layout/default"/>
    <dgm:cxn modelId="{5A2AD872-DAD0-0B42-9D3C-BF595833B72A}" type="presParOf" srcId="{323F3BC9-F6CB-6C4F-A256-5140708E9EA8}" destId="{29994E43-CDCF-8D4E-A141-E04CEACCCE76}" srcOrd="5" destOrd="0" presId="urn:microsoft.com/office/officeart/2005/8/layout/default"/>
    <dgm:cxn modelId="{23039602-7D33-8648-B63A-C42657461862}" type="presParOf" srcId="{323F3BC9-F6CB-6C4F-A256-5140708E9EA8}" destId="{A01700ED-9191-3148-A592-65D3620D9B8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518664-A122-4A5A-9845-836090D39D3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0721D0-B046-484E-BE12-A16A7C3F1CB3}">
      <dgm:prSet/>
      <dgm:spPr/>
      <dgm:t>
        <a:bodyPr/>
        <a:lstStyle/>
        <a:p>
          <a:r>
            <a:rPr lang="en-US"/>
            <a:t>Traditionally part of voluntary, community, social enterprise sector (VCSE)</a:t>
          </a:r>
        </a:p>
      </dgm:t>
    </dgm:pt>
    <dgm:pt modelId="{A8D5C9F1-0644-41FB-B45A-4B0A601CD78A}" type="parTrans" cxnId="{AC0A269A-3CCD-4939-BE83-6FE0CD29EEBC}">
      <dgm:prSet/>
      <dgm:spPr/>
      <dgm:t>
        <a:bodyPr/>
        <a:lstStyle/>
        <a:p>
          <a:endParaRPr lang="en-US"/>
        </a:p>
      </dgm:t>
    </dgm:pt>
    <dgm:pt modelId="{949482DE-036A-4FDD-A6BD-A2478D121FDB}" type="sibTrans" cxnId="{AC0A269A-3CCD-4939-BE83-6FE0CD29EEBC}">
      <dgm:prSet/>
      <dgm:spPr/>
      <dgm:t>
        <a:bodyPr/>
        <a:lstStyle/>
        <a:p>
          <a:endParaRPr lang="en-US"/>
        </a:p>
      </dgm:t>
    </dgm:pt>
    <dgm:pt modelId="{19207A40-765E-4885-A023-59F10712189F}">
      <dgm:prSet/>
      <dgm:spPr/>
      <dgm:t>
        <a:bodyPr/>
        <a:lstStyle/>
        <a:p>
          <a:r>
            <a:rPr lang="en-US"/>
            <a:t>In 2019 NHS Long Term Plan proposed expansion of the role in NHS Trusts to 4,730 peer support workers over 5 years </a:t>
          </a:r>
        </a:p>
      </dgm:t>
    </dgm:pt>
    <dgm:pt modelId="{F7D58484-0471-4D81-80AD-696119161408}" type="parTrans" cxnId="{5D04921E-6222-47B2-B16E-9ECE770B3DBB}">
      <dgm:prSet/>
      <dgm:spPr/>
      <dgm:t>
        <a:bodyPr/>
        <a:lstStyle/>
        <a:p>
          <a:endParaRPr lang="en-US"/>
        </a:p>
      </dgm:t>
    </dgm:pt>
    <dgm:pt modelId="{CAC0C291-D541-4E69-930F-7B64AD8249F1}" type="sibTrans" cxnId="{5D04921E-6222-47B2-B16E-9ECE770B3DBB}">
      <dgm:prSet/>
      <dgm:spPr/>
      <dgm:t>
        <a:bodyPr/>
        <a:lstStyle/>
        <a:p>
          <a:endParaRPr lang="en-US"/>
        </a:p>
      </dgm:t>
    </dgm:pt>
    <dgm:pt modelId="{3AD9FF4E-5CC2-4045-B8F1-74891B50BBE1}">
      <dgm:prSet/>
      <dgm:spPr/>
      <dgm:t>
        <a:bodyPr/>
        <a:lstStyle/>
        <a:p>
          <a:r>
            <a:rPr lang="en-US"/>
            <a:t>Both directly employed and in partnership with VCSE</a:t>
          </a:r>
        </a:p>
      </dgm:t>
    </dgm:pt>
    <dgm:pt modelId="{72BDE0A2-8508-401F-B9E8-D8567809D4DE}" type="parTrans" cxnId="{2145F52E-72DB-44EB-9B54-A3F5C2B3162A}">
      <dgm:prSet/>
      <dgm:spPr/>
      <dgm:t>
        <a:bodyPr/>
        <a:lstStyle/>
        <a:p>
          <a:endParaRPr lang="en-US"/>
        </a:p>
      </dgm:t>
    </dgm:pt>
    <dgm:pt modelId="{206E415A-B2E5-4879-BC39-763D714CE31B}" type="sibTrans" cxnId="{2145F52E-72DB-44EB-9B54-A3F5C2B3162A}">
      <dgm:prSet/>
      <dgm:spPr/>
      <dgm:t>
        <a:bodyPr/>
        <a:lstStyle/>
        <a:p>
          <a:endParaRPr lang="en-US"/>
        </a:p>
      </dgm:t>
    </dgm:pt>
    <dgm:pt modelId="{A1C144E2-A759-234A-A069-EEE816AEDD89}" type="pres">
      <dgm:prSet presAssocID="{D5518664-A122-4A5A-9845-836090D39D3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D7C2B5-1C1A-404A-8FBE-628020CAD18F}" type="pres">
      <dgm:prSet presAssocID="{290721D0-B046-484E-BE12-A16A7C3F1CB3}" presName="hierRoot1" presStyleCnt="0"/>
      <dgm:spPr/>
    </dgm:pt>
    <dgm:pt modelId="{EE2D9FE1-4ACA-3A41-BAFF-421C64900C8D}" type="pres">
      <dgm:prSet presAssocID="{290721D0-B046-484E-BE12-A16A7C3F1CB3}" presName="composite" presStyleCnt="0"/>
      <dgm:spPr/>
    </dgm:pt>
    <dgm:pt modelId="{01D5B9EC-167F-364D-B779-7E6B48185E17}" type="pres">
      <dgm:prSet presAssocID="{290721D0-B046-484E-BE12-A16A7C3F1CB3}" presName="background" presStyleLbl="node0" presStyleIdx="0" presStyleCnt="3"/>
      <dgm:spPr/>
    </dgm:pt>
    <dgm:pt modelId="{5845B138-5240-AE41-99F5-D174E2C3D822}" type="pres">
      <dgm:prSet presAssocID="{290721D0-B046-484E-BE12-A16A7C3F1CB3}" presName="text" presStyleLbl="fgAcc0" presStyleIdx="0" presStyleCnt="3">
        <dgm:presLayoutVars>
          <dgm:chPref val="3"/>
        </dgm:presLayoutVars>
      </dgm:prSet>
      <dgm:spPr/>
    </dgm:pt>
    <dgm:pt modelId="{46A47B2F-B2A5-254D-95B3-EBBE4E0AC088}" type="pres">
      <dgm:prSet presAssocID="{290721D0-B046-484E-BE12-A16A7C3F1CB3}" presName="hierChild2" presStyleCnt="0"/>
      <dgm:spPr/>
    </dgm:pt>
    <dgm:pt modelId="{85D2A8E7-5BA9-1F4B-BF18-9CF08223BA4D}" type="pres">
      <dgm:prSet presAssocID="{19207A40-765E-4885-A023-59F10712189F}" presName="hierRoot1" presStyleCnt="0"/>
      <dgm:spPr/>
    </dgm:pt>
    <dgm:pt modelId="{177CCEFD-70FA-EF40-BA49-621B9DD73ACA}" type="pres">
      <dgm:prSet presAssocID="{19207A40-765E-4885-A023-59F10712189F}" presName="composite" presStyleCnt="0"/>
      <dgm:spPr/>
    </dgm:pt>
    <dgm:pt modelId="{E2ED4F4B-23F7-214C-83B7-B703E0194B36}" type="pres">
      <dgm:prSet presAssocID="{19207A40-765E-4885-A023-59F10712189F}" presName="background" presStyleLbl="node0" presStyleIdx="1" presStyleCnt="3"/>
      <dgm:spPr/>
    </dgm:pt>
    <dgm:pt modelId="{914281CB-4C39-E843-95DE-EDA062C8269D}" type="pres">
      <dgm:prSet presAssocID="{19207A40-765E-4885-A023-59F10712189F}" presName="text" presStyleLbl="fgAcc0" presStyleIdx="1" presStyleCnt="3">
        <dgm:presLayoutVars>
          <dgm:chPref val="3"/>
        </dgm:presLayoutVars>
      </dgm:prSet>
      <dgm:spPr/>
    </dgm:pt>
    <dgm:pt modelId="{9AE4DD7E-8903-8748-B9D1-B0256F72EA42}" type="pres">
      <dgm:prSet presAssocID="{19207A40-765E-4885-A023-59F10712189F}" presName="hierChild2" presStyleCnt="0"/>
      <dgm:spPr/>
    </dgm:pt>
    <dgm:pt modelId="{1BAC1DBD-F723-AC4F-8A85-A31173EB512B}" type="pres">
      <dgm:prSet presAssocID="{3AD9FF4E-5CC2-4045-B8F1-74891B50BBE1}" presName="hierRoot1" presStyleCnt="0"/>
      <dgm:spPr/>
    </dgm:pt>
    <dgm:pt modelId="{008995A0-F844-7E4C-AA7F-483425B5A7C5}" type="pres">
      <dgm:prSet presAssocID="{3AD9FF4E-5CC2-4045-B8F1-74891B50BBE1}" presName="composite" presStyleCnt="0"/>
      <dgm:spPr/>
    </dgm:pt>
    <dgm:pt modelId="{EE7344E7-4A0C-9743-B3AF-243A17BC0184}" type="pres">
      <dgm:prSet presAssocID="{3AD9FF4E-5CC2-4045-B8F1-74891B50BBE1}" presName="background" presStyleLbl="node0" presStyleIdx="2" presStyleCnt="3"/>
      <dgm:spPr/>
    </dgm:pt>
    <dgm:pt modelId="{AB4DA903-228C-E842-9CF5-78DCA94D1B74}" type="pres">
      <dgm:prSet presAssocID="{3AD9FF4E-5CC2-4045-B8F1-74891B50BBE1}" presName="text" presStyleLbl="fgAcc0" presStyleIdx="2" presStyleCnt="3">
        <dgm:presLayoutVars>
          <dgm:chPref val="3"/>
        </dgm:presLayoutVars>
      </dgm:prSet>
      <dgm:spPr/>
    </dgm:pt>
    <dgm:pt modelId="{381CB27C-65E5-9642-877C-F28635EACC7A}" type="pres">
      <dgm:prSet presAssocID="{3AD9FF4E-5CC2-4045-B8F1-74891B50BBE1}" presName="hierChild2" presStyleCnt="0"/>
      <dgm:spPr/>
    </dgm:pt>
  </dgm:ptLst>
  <dgm:cxnLst>
    <dgm:cxn modelId="{474E601E-F165-1F49-9ABA-856518816411}" type="presOf" srcId="{290721D0-B046-484E-BE12-A16A7C3F1CB3}" destId="{5845B138-5240-AE41-99F5-D174E2C3D822}" srcOrd="0" destOrd="0" presId="urn:microsoft.com/office/officeart/2005/8/layout/hierarchy1"/>
    <dgm:cxn modelId="{5D04921E-6222-47B2-B16E-9ECE770B3DBB}" srcId="{D5518664-A122-4A5A-9845-836090D39D3D}" destId="{19207A40-765E-4885-A023-59F10712189F}" srcOrd="1" destOrd="0" parTransId="{F7D58484-0471-4D81-80AD-696119161408}" sibTransId="{CAC0C291-D541-4E69-930F-7B64AD8249F1}"/>
    <dgm:cxn modelId="{2145F52E-72DB-44EB-9B54-A3F5C2B3162A}" srcId="{D5518664-A122-4A5A-9845-836090D39D3D}" destId="{3AD9FF4E-5CC2-4045-B8F1-74891B50BBE1}" srcOrd="2" destOrd="0" parTransId="{72BDE0A2-8508-401F-B9E8-D8567809D4DE}" sibTransId="{206E415A-B2E5-4879-BC39-763D714CE31B}"/>
    <dgm:cxn modelId="{AC0A269A-3CCD-4939-BE83-6FE0CD29EEBC}" srcId="{D5518664-A122-4A5A-9845-836090D39D3D}" destId="{290721D0-B046-484E-BE12-A16A7C3F1CB3}" srcOrd="0" destOrd="0" parTransId="{A8D5C9F1-0644-41FB-B45A-4B0A601CD78A}" sibTransId="{949482DE-036A-4FDD-A6BD-A2478D121FDB}"/>
    <dgm:cxn modelId="{840C25C4-D8D2-D04C-92E4-ADFE985B18E6}" type="presOf" srcId="{19207A40-765E-4885-A023-59F10712189F}" destId="{914281CB-4C39-E843-95DE-EDA062C8269D}" srcOrd="0" destOrd="0" presId="urn:microsoft.com/office/officeart/2005/8/layout/hierarchy1"/>
    <dgm:cxn modelId="{424C54CF-8BE6-6846-83FF-B66FC4A457B7}" type="presOf" srcId="{3AD9FF4E-5CC2-4045-B8F1-74891B50BBE1}" destId="{AB4DA903-228C-E842-9CF5-78DCA94D1B74}" srcOrd="0" destOrd="0" presId="urn:microsoft.com/office/officeart/2005/8/layout/hierarchy1"/>
    <dgm:cxn modelId="{F99AC9DC-3398-3E44-BF00-F8C0E3B70147}" type="presOf" srcId="{D5518664-A122-4A5A-9845-836090D39D3D}" destId="{A1C144E2-A759-234A-A069-EEE816AEDD89}" srcOrd="0" destOrd="0" presId="urn:microsoft.com/office/officeart/2005/8/layout/hierarchy1"/>
    <dgm:cxn modelId="{E5C59697-E217-A749-9481-DBC4166A606F}" type="presParOf" srcId="{A1C144E2-A759-234A-A069-EEE816AEDD89}" destId="{9BD7C2B5-1C1A-404A-8FBE-628020CAD18F}" srcOrd="0" destOrd="0" presId="urn:microsoft.com/office/officeart/2005/8/layout/hierarchy1"/>
    <dgm:cxn modelId="{E4528402-A508-C849-B25F-A9485F7EB551}" type="presParOf" srcId="{9BD7C2B5-1C1A-404A-8FBE-628020CAD18F}" destId="{EE2D9FE1-4ACA-3A41-BAFF-421C64900C8D}" srcOrd="0" destOrd="0" presId="urn:microsoft.com/office/officeart/2005/8/layout/hierarchy1"/>
    <dgm:cxn modelId="{9FE6F08B-2C68-004D-AE19-B2B091085523}" type="presParOf" srcId="{EE2D9FE1-4ACA-3A41-BAFF-421C64900C8D}" destId="{01D5B9EC-167F-364D-B779-7E6B48185E17}" srcOrd="0" destOrd="0" presId="urn:microsoft.com/office/officeart/2005/8/layout/hierarchy1"/>
    <dgm:cxn modelId="{7949052E-CDA6-894F-99B9-41DADBECB5B3}" type="presParOf" srcId="{EE2D9FE1-4ACA-3A41-BAFF-421C64900C8D}" destId="{5845B138-5240-AE41-99F5-D174E2C3D822}" srcOrd="1" destOrd="0" presId="urn:microsoft.com/office/officeart/2005/8/layout/hierarchy1"/>
    <dgm:cxn modelId="{17444E43-8541-4E43-9766-63BF11EE50D7}" type="presParOf" srcId="{9BD7C2B5-1C1A-404A-8FBE-628020CAD18F}" destId="{46A47B2F-B2A5-254D-95B3-EBBE4E0AC088}" srcOrd="1" destOrd="0" presId="urn:microsoft.com/office/officeart/2005/8/layout/hierarchy1"/>
    <dgm:cxn modelId="{90F63DE0-2507-8F4D-AED3-7BA4E63FA51A}" type="presParOf" srcId="{A1C144E2-A759-234A-A069-EEE816AEDD89}" destId="{85D2A8E7-5BA9-1F4B-BF18-9CF08223BA4D}" srcOrd="1" destOrd="0" presId="urn:microsoft.com/office/officeart/2005/8/layout/hierarchy1"/>
    <dgm:cxn modelId="{E91869F5-0210-184A-B597-1721D5C13080}" type="presParOf" srcId="{85D2A8E7-5BA9-1F4B-BF18-9CF08223BA4D}" destId="{177CCEFD-70FA-EF40-BA49-621B9DD73ACA}" srcOrd="0" destOrd="0" presId="urn:microsoft.com/office/officeart/2005/8/layout/hierarchy1"/>
    <dgm:cxn modelId="{72986C3A-0FA1-564B-9A4D-F783D5381BB1}" type="presParOf" srcId="{177CCEFD-70FA-EF40-BA49-621B9DD73ACA}" destId="{E2ED4F4B-23F7-214C-83B7-B703E0194B36}" srcOrd="0" destOrd="0" presId="urn:microsoft.com/office/officeart/2005/8/layout/hierarchy1"/>
    <dgm:cxn modelId="{BA2138A0-9267-0E42-8A8D-E360B668B65E}" type="presParOf" srcId="{177CCEFD-70FA-EF40-BA49-621B9DD73ACA}" destId="{914281CB-4C39-E843-95DE-EDA062C8269D}" srcOrd="1" destOrd="0" presId="urn:microsoft.com/office/officeart/2005/8/layout/hierarchy1"/>
    <dgm:cxn modelId="{9E96049E-704A-1442-B8F1-4A5A9D7964D6}" type="presParOf" srcId="{85D2A8E7-5BA9-1F4B-BF18-9CF08223BA4D}" destId="{9AE4DD7E-8903-8748-B9D1-B0256F72EA42}" srcOrd="1" destOrd="0" presId="urn:microsoft.com/office/officeart/2005/8/layout/hierarchy1"/>
    <dgm:cxn modelId="{AC9E6567-72A5-F043-8846-DEAF448054CD}" type="presParOf" srcId="{A1C144E2-A759-234A-A069-EEE816AEDD89}" destId="{1BAC1DBD-F723-AC4F-8A85-A31173EB512B}" srcOrd="2" destOrd="0" presId="urn:microsoft.com/office/officeart/2005/8/layout/hierarchy1"/>
    <dgm:cxn modelId="{15CB46FC-E5F0-0642-AB4C-927DC932CF62}" type="presParOf" srcId="{1BAC1DBD-F723-AC4F-8A85-A31173EB512B}" destId="{008995A0-F844-7E4C-AA7F-483425B5A7C5}" srcOrd="0" destOrd="0" presId="urn:microsoft.com/office/officeart/2005/8/layout/hierarchy1"/>
    <dgm:cxn modelId="{2208F76D-A233-A84D-B26D-DA19A6C89E5B}" type="presParOf" srcId="{008995A0-F844-7E4C-AA7F-483425B5A7C5}" destId="{EE7344E7-4A0C-9743-B3AF-243A17BC0184}" srcOrd="0" destOrd="0" presId="urn:microsoft.com/office/officeart/2005/8/layout/hierarchy1"/>
    <dgm:cxn modelId="{05E5D266-774C-084C-BA9E-D4E2A108FC36}" type="presParOf" srcId="{008995A0-F844-7E4C-AA7F-483425B5A7C5}" destId="{AB4DA903-228C-E842-9CF5-78DCA94D1B74}" srcOrd="1" destOrd="0" presId="urn:microsoft.com/office/officeart/2005/8/layout/hierarchy1"/>
    <dgm:cxn modelId="{5C408C10-EE20-B745-8605-D632204604A6}" type="presParOf" srcId="{1BAC1DBD-F723-AC4F-8A85-A31173EB512B}" destId="{381CB27C-65E5-9642-877C-F28635EACC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CD0943-2966-41C4-BA71-B4CE92E2B0AF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F2D0E2-4C4F-46B7-B518-6C6E5DFC8238}">
      <dgm:prSet/>
      <dgm:spPr/>
      <dgm:t>
        <a:bodyPr/>
        <a:lstStyle/>
        <a:p>
          <a:pPr>
            <a:defRPr b="1"/>
          </a:pPr>
          <a:r>
            <a:rPr lang="en-US"/>
            <a:t>2015</a:t>
          </a:r>
        </a:p>
      </dgm:t>
    </dgm:pt>
    <dgm:pt modelId="{54631913-CA71-467F-B431-B6A835E17E56}" type="parTrans" cxnId="{D405E100-BF8C-40E3-ADBC-56F3A0F70A70}">
      <dgm:prSet/>
      <dgm:spPr/>
      <dgm:t>
        <a:bodyPr/>
        <a:lstStyle/>
        <a:p>
          <a:endParaRPr lang="en-US"/>
        </a:p>
      </dgm:t>
    </dgm:pt>
    <dgm:pt modelId="{CF2A36AD-669E-41F4-9C5A-649902B170D7}" type="sibTrans" cxnId="{D405E100-BF8C-40E3-ADBC-56F3A0F70A70}">
      <dgm:prSet/>
      <dgm:spPr/>
      <dgm:t>
        <a:bodyPr/>
        <a:lstStyle/>
        <a:p>
          <a:endParaRPr lang="en-US"/>
        </a:p>
      </dgm:t>
    </dgm:pt>
    <dgm:pt modelId="{0F2C9010-024F-4470-A9F7-623D8459C7B3}">
      <dgm:prSet/>
      <dgm:spPr/>
      <dgm:t>
        <a:bodyPr/>
        <a:lstStyle/>
        <a:p>
          <a:r>
            <a:rPr lang="en-US"/>
            <a:t>48 workers</a:t>
          </a:r>
        </a:p>
      </dgm:t>
    </dgm:pt>
    <dgm:pt modelId="{1AB8BFFE-EFB5-4BA9-9861-FB4E43D2FA38}" type="parTrans" cxnId="{6D2A3729-FEF8-43D1-988C-6D9A9B33C03B}">
      <dgm:prSet/>
      <dgm:spPr/>
      <dgm:t>
        <a:bodyPr/>
        <a:lstStyle/>
        <a:p>
          <a:endParaRPr lang="en-US"/>
        </a:p>
      </dgm:t>
    </dgm:pt>
    <dgm:pt modelId="{A3DD991E-D328-49A4-9CB9-5773659F5F13}" type="sibTrans" cxnId="{6D2A3729-FEF8-43D1-988C-6D9A9B33C03B}">
      <dgm:prSet/>
      <dgm:spPr/>
      <dgm:t>
        <a:bodyPr/>
        <a:lstStyle/>
        <a:p>
          <a:endParaRPr lang="en-US"/>
        </a:p>
      </dgm:t>
    </dgm:pt>
    <dgm:pt modelId="{2F957DD8-FE42-49FC-BA9F-F4FDDAD30AA8}">
      <dgm:prSet/>
      <dgm:spPr/>
      <dgm:t>
        <a:bodyPr/>
        <a:lstStyle/>
        <a:p>
          <a:pPr>
            <a:defRPr b="1"/>
          </a:pPr>
          <a:r>
            <a:rPr lang="en-US"/>
            <a:t>2016</a:t>
          </a:r>
        </a:p>
      </dgm:t>
    </dgm:pt>
    <dgm:pt modelId="{8924E73F-8E30-4944-88D4-FBDCE0D3A3C3}" type="parTrans" cxnId="{57EA6001-F189-480D-BEA2-FD042654285B}">
      <dgm:prSet/>
      <dgm:spPr/>
      <dgm:t>
        <a:bodyPr/>
        <a:lstStyle/>
        <a:p>
          <a:endParaRPr lang="en-US"/>
        </a:p>
      </dgm:t>
    </dgm:pt>
    <dgm:pt modelId="{57FA87BC-6629-4E90-B261-E4FD444D1BCC}" type="sibTrans" cxnId="{57EA6001-F189-480D-BEA2-FD042654285B}">
      <dgm:prSet/>
      <dgm:spPr/>
      <dgm:t>
        <a:bodyPr/>
        <a:lstStyle/>
        <a:p>
          <a:endParaRPr lang="en-US"/>
        </a:p>
      </dgm:t>
    </dgm:pt>
    <dgm:pt modelId="{5F41A9F2-EE05-4B44-A5AA-6BC07B0431AF}">
      <dgm:prSet/>
      <dgm:spPr/>
      <dgm:t>
        <a:bodyPr/>
        <a:lstStyle/>
        <a:p>
          <a:r>
            <a:rPr lang="en-US"/>
            <a:t>111 workers</a:t>
          </a:r>
        </a:p>
      </dgm:t>
    </dgm:pt>
    <dgm:pt modelId="{99D5B83A-3D09-41B2-BD50-986A7590634F}" type="parTrans" cxnId="{7DBCECE4-82A2-4043-A7BD-4C9F88225FF8}">
      <dgm:prSet/>
      <dgm:spPr/>
      <dgm:t>
        <a:bodyPr/>
        <a:lstStyle/>
        <a:p>
          <a:endParaRPr lang="en-US"/>
        </a:p>
      </dgm:t>
    </dgm:pt>
    <dgm:pt modelId="{7A733369-B5D1-4D5A-A25D-70108F6A6384}" type="sibTrans" cxnId="{7DBCECE4-82A2-4043-A7BD-4C9F88225FF8}">
      <dgm:prSet/>
      <dgm:spPr/>
      <dgm:t>
        <a:bodyPr/>
        <a:lstStyle/>
        <a:p>
          <a:endParaRPr lang="en-US"/>
        </a:p>
      </dgm:t>
    </dgm:pt>
    <dgm:pt modelId="{3263B243-B9BE-4EF9-8591-BED064B89342}">
      <dgm:prSet/>
      <dgm:spPr/>
      <dgm:t>
        <a:bodyPr/>
        <a:lstStyle/>
        <a:p>
          <a:pPr>
            <a:defRPr b="1"/>
          </a:pPr>
          <a:r>
            <a:rPr lang="en-US"/>
            <a:t>2017</a:t>
          </a:r>
        </a:p>
      </dgm:t>
    </dgm:pt>
    <dgm:pt modelId="{ECCA2EDA-0625-416D-BF2E-EE963F6ADFFA}" type="parTrans" cxnId="{8C8D5940-233E-42BE-8459-111F8794ACA4}">
      <dgm:prSet/>
      <dgm:spPr/>
      <dgm:t>
        <a:bodyPr/>
        <a:lstStyle/>
        <a:p>
          <a:endParaRPr lang="en-US"/>
        </a:p>
      </dgm:t>
    </dgm:pt>
    <dgm:pt modelId="{D2EA9B5D-7EF5-481C-85BA-8BA0488F4408}" type="sibTrans" cxnId="{8C8D5940-233E-42BE-8459-111F8794ACA4}">
      <dgm:prSet/>
      <dgm:spPr/>
      <dgm:t>
        <a:bodyPr/>
        <a:lstStyle/>
        <a:p>
          <a:endParaRPr lang="en-US"/>
        </a:p>
      </dgm:t>
    </dgm:pt>
    <dgm:pt modelId="{53CF3B71-F292-4806-8909-FC924B8F2BD5}">
      <dgm:prSet/>
      <dgm:spPr/>
      <dgm:t>
        <a:bodyPr/>
        <a:lstStyle/>
        <a:p>
          <a:r>
            <a:rPr lang="en-US"/>
            <a:t>153 workers</a:t>
          </a:r>
        </a:p>
      </dgm:t>
    </dgm:pt>
    <dgm:pt modelId="{AD7159B0-E893-4135-B0EF-39E047AB0152}" type="parTrans" cxnId="{8FE67ED0-3EC8-442C-8C55-AFC224E45023}">
      <dgm:prSet/>
      <dgm:spPr/>
      <dgm:t>
        <a:bodyPr/>
        <a:lstStyle/>
        <a:p>
          <a:endParaRPr lang="en-US"/>
        </a:p>
      </dgm:t>
    </dgm:pt>
    <dgm:pt modelId="{5FE704EA-17DC-4BA2-B3C6-0723C3AFF367}" type="sibTrans" cxnId="{8FE67ED0-3EC8-442C-8C55-AFC224E45023}">
      <dgm:prSet/>
      <dgm:spPr/>
      <dgm:t>
        <a:bodyPr/>
        <a:lstStyle/>
        <a:p>
          <a:endParaRPr lang="en-US"/>
        </a:p>
      </dgm:t>
    </dgm:pt>
    <dgm:pt modelId="{D3360858-70EE-4C45-9312-E4B465ED0419}">
      <dgm:prSet/>
      <dgm:spPr/>
      <dgm:t>
        <a:bodyPr/>
        <a:lstStyle/>
        <a:p>
          <a:pPr>
            <a:defRPr b="1"/>
          </a:pPr>
          <a:r>
            <a:rPr lang="en-US"/>
            <a:t>2019</a:t>
          </a:r>
        </a:p>
      </dgm:t>
    </dgm:pt>
    <dgm:pt modelId="{58A83CF5-01CF-46AC-B61C-91D74D27A2AD}" type="parTrans" cxnId="{2510CC4F-7309-42B6-8753-12ECD19AE02A}">
      <dgm:prSet/>
      <dgm:spPr/>
      <dgm:t>
        <a:bodyPr/>
        <a:lstStyle/>
        <a:p>
          <a:endParaRPr lang="en-US"/>
        </a:p>
      </dgm:t>
    </dgm:pt>
    <dgm:pt modelId="{1FA63AB0-FAF7-41AF-BFE0-13A5FBB7F708}" type="sibTrans" cxnId="{2510CC4F-7309-42B6-8753-12ECD19AE02A}">
      <dgm:prSet/>
      <dgm:spPr/>
      <dgm:t>
        <a:bodyPr/>
        <a:lstStyle/>
        <a:p>
          <a:endParaRPr lang="en-US"/>
        </a:p>
      </dgm:t>
    </dgm:pt>
    <dgm:pt modelId="{ED6F4B5D-F64B-488A-93CF-8D40CADFB175}">
      <dgm:prSet/>
      <dgm:spPr/>
      <dgm:t>
        <a:bodyPr/>
        <a:lstStyle/>
        <a:p>
          <a:r>
            <a:rPr lang="en-US"/>
            <a:t>862 workers</a:t>
          </a:r>
        </a:p>
      </dgm:t>
    </dgm:pt>
    <dgm:pt modelId="{ACE9CC30-A5C5-4598-90B7-CF158734CAA4}" type="parTrans" cxnId="{B352FC05-3CCA-4690-A94F-8ECC6A190CC4}">
      <dgm:prSet/>
      <dgm:spPr/>
      <dgm:t>
        <a:bodyPr/>
        <a:lstStyle/>
        <a:p>
          <a:endParaRPr lang="en-US"/>
        </a:p>
      </dgm:t>
    </dgm:pt>
    <dgm:pt modelId="{BD0A5132-6EF2-4A05-A22C-EC1D4E81A5C6}" type="sibTrans" cxnId="{B352FC05-3CCA-4690-A94F-8ECC6A190CC4}">
      <dgm:prSet/>
      <dgm:spPr/>
      <dgm:t>
        <a:bodyPr/>
        <a:lstStyle/>
        <a:p>
          <a:endParaRPr lang="en-US"/>
        </a:p>
      </dgm:t>
    </dgm:pt>
    <dgm:pt modelId="{87EA7FE1-719A-468D-9C67-84F305612F3C}">
      <dgm:prSet/>
      <dgm:spPr/>
      <dgm:t>
        <a:bodyPr/>
        <a:lstStyle/>
        <a:p>
          <a:pPr>
            <a:defRPr b="1"/>
          </a:pPr>
          <a:r>
            <a:rPr lang="en-US"/>
            <a:t>2023</a:t>
          </a:r>
        </a:p>
      </dgm:t>
    </dgm:pt>
    <dgm:pt modelId="{82672418-9349-478D-AF0B-52785A1E9398}" type="parTrans" cxnId="{E8A6D538-ECAC-41DC-B571-EB485EC685CE}">
      <dgm:prSet/>
      <dgm:spPr/>
      <dgm:t>
        <a:bodyPr/>
        <a:lstStyle/>
        <a:p>
          <a:endParaRPr lang="en-US"/>
        </a:p>
      </dgm:t>
    </dgm:pt>
    <dgm:pt modelId="{23A17EF0-9945-423A-907F-EF1A1C6A1DEC}" type="sibTrans" cxnId="{E8A6D538-ECAC-41DC-B571-EB485EC685CE}">
      <dgm:prSet/>
      <dgm:spPr/>
      <dgm:t>
        <a:bodyPr/>
        <a:lstStyle/>
        <a:p>
          <a:endParaRPr lang="en-US"/>
        </a:p>
      </dgm:t>
    </dgm:pt>
    <dgm:pt modelId="{80042DBC-E0B7-418B-A2BE-0242563964F0}">
      <dgm:prSet/>
      <dgm:spPr/>
      <dgm:t>
        <a:bodyPr/>
        <a:lstStyle/>
        <a:p>
          <a:r>
            <a:rPr lang="en-US"/>
            <a:t>1 018 (mean 21 workers/median 9/highest concentration in London)</a:t>
          </a:r>
        </a:p>
      </dgm:t>
    </dgm:pt>
    <dgm:pt modelId="{E8832FC3-7A48-4962-B6C1-97EE21F1BC71}" type="parTrans" cxnId="{E61B216F-6338-4450-AC14-A823687570EB}">
      <dgm:prSet/>
      <dgm:spPr/>
      <dgm:t>
        <a:bodyPr/>
        <a:lstStyle/>
        <a:p>
          <a:endParaRPr lang="en-US"/>
        </a:p>
      </dgm:t>
    </dgm:pt>
    <dgm:pt modelId="{CEB811CD-8D75-47F4-8DDF-C398A80FE909}" type="sibTrans" cxnId="{E61B216F-6338-4450-AC14-A823687570EB}">
      <dgm:prSet/>
      <dgm:spPr/>
      <dgm:t>
        <a:bodyPr/>
        <a:lstStyle/>
        <a:p>
          <a:endParaRPr lang="en-US"/>
        </a:p>
      </dgm:t>
    </dgm:pt>
    <dgm:pt modelId="{E2DB28C8-85F1-4CA7-9872-3643E6B1DB55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1EE40BBE-DA6E-4E1F-910E-CF9D7F0EAC83}" type="parTrans" cxnId="{AE417184-0303-4BC1-A2A7-E29CB7EE2CE6}">
      <dgm:prSet/>
      <dgm:spPr/>
      <dgm:t>
        <a:bodyPr/>
        <a:lstStyle/>
        <a:p>
          <a:endParaRPr lang="en-US"/>
        </a:p>
      </dgm:t>
    </dgm:pt>
    <dgm:pt modelId="{179FE6A5-61D3-4FF9-9A28-6CDD2C9FC4B7}" type="sibTrans" cxnId="{AE417184-0303-4BC1-A2A7-E29CB7EE2CE6}">
      <dgm:prSet/>
      <dgm:spPr/>
      <dgm:t>
        <a:bodyPr/>
        <a:lstStyle/>
        <a:p>
          <a:endParaRPr lang="en-US"/>
        </a:p>
      </dgm:t>
    </dgm:pt>
    <dgm:pt modelId="{9361AE78-8A4F-48B2-8094-B8296001533E}">
      <dgm:prSet/>
      <dgm:spPr/>
      <dgm:t>
        <a:bodyPr/>
        <a:lstStyle/>
        <a:p>
          <a:r>
            <a:rPr lang="en-US"/>
            <a:t>Plateauing? Danger of being seen as ‘not critical to care’</a:t>
          </a:r>
        </a:p>
      </dgm:t>
    </dgm:pt>
    <dgm:pt modelId="{72938AD4-8002-4FF7-A6D6-5B997CB024BE}" type="parTrans" cxnId="{63598F06-405F-45CF-83B2-DD15C3D2A9A4}">
      <dgm:prSet/>
      <dgm:spPr/>
      <dgm:t>
        <a:bodyPr/>
        <a:lstStyle/>
        <a:p>
          <a:endParaRPr lang="en-US"/>
        </a:p>
      </dgm:t>
    </dgm:pt>
    <dgm:pt modelId="{E9F49F52-86D6-4817-BEC7-434C43E576FD}" type="sibTrans" cxnId="{63598F06-405F-45CF-83B2-DD15C3D2A9A4}">
      <dgm:prSet/>
      <dgm:spPr/>
      <dgm:t>
        <a:bodyPr/>
        <a:lstStyle/>
        <a:p>
          <a:endParaRPr lang="en-US"/>
        </a:p>
      </dgm:t>
    </dgm:pt>
    <dgm:pt modelId="{17768CC5-0D33-344C-9054-750FD6670B0A}" type="pres">
      <dgm:prSet presAssocID="{C3CD0943-2966-41C4-BA71-B4CE92E2B0AF}" presName="root" presStyleCnt="0">
        <dgm:presLayoutVars>
          <dgm:chMax/>
          <dgm:chPref/>
          <dgm:animLvl val="lvl"/>
        </dgm:presLayoutVars>
      </dgm:prSet>
      <dgm:spPr/>
    </dgm:pt>
    <dgm:pt modelId="{C9AEDD4F-CB28-2646-91E4-3E5FB8747790}" type="pres">
      <dgm:prSet presAssocID="{C3CD0943-2966-41C4-BA71-B4CE92E2B0AF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7B9C7BF4-E96C-6245-9CC6-07D56957A003}" type="pres">
      <dgm:prSet presAssocID="{C3CD0943-2966-41C4-BA71-B4CE92E2B0AF}" presName="nodes" presStyleCnt="0">
        <dgm:presLayoutVars>
          <dgm:chMax/>
          <dgm:chPref/>
          <dgm:animLvl val="lvl"/>
        </dgm:presLayoutVars>
      </dgm:prSet>
      <dgm:spPr/>
    </dgm:pt>
    <dgm:pt modelId="{C3234CAF-C2F6-C341-ADD4-9316F552D0AA}" type="pres">
      <dgm:prSet presAssocID="{74F2D0E2-4C4F-46B7-B518-6C6E5DFC8238}" presName="composite" presStyleCnt="0"/>
      <dgm:spPr/>
    </dgm:pt>
    <dgm:pt modelId="{A94421E2-CBFC-7544-92D8-6428077CDC1C}" type="pres">
      <dgm:prSet presAssocID="{74F2D0E2-4C4F-46B7-B518-6C6E5DFC8238}" presName="ConnectorPoint" presStyleLbl="ln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F28031A-F87A-954E-80E8-27007BB419A0}" type="pres">
      <dgm:prSet presAssocID="{74F2D0E2-4C4F-46B7-B518-6C6E5DFC8238}" presName="DropPinPlaceHolder" presStyleCnt="0"/>
      <dgm:spPr/>
    </dgm:pt>
    <dgm:pt modelId="{AC5D9A08-C0BC-8C49-BBF0-981D0BA26E90}" type="pres">
      <dgm:prSet presAssocID="{74F2D0E2-4C4F-46B7-B518-6C6E5DFC8238}" presName="DropPin" presStyleLbl="alignNode1" presStyleIdx="0" presStyleCnt="6"/>
      <dgm:spPr/>
    </dgm:pt>
    <dgm:pt modelId="{EE555F49-50EF-C341-81EF-503EE5CAFB58}" type="pres">
      <dgm:prSet presAssocID="{74F2D0E2-4C4F-46B7-B518-6C6E5DFC8238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01961074-4795-F94E-8444-E426BCD67ABE}" type="pres">
      <dgm:prSet presAssocID="{74F2D0E2-4C4F-46B7-B518-6C6E5DFC8238}" presName="L2TextContainer" presStyleLbl="revTx" presStyleIdx="0" presStyleCnt="12">
        <dgm:presLayoutVars>
          <dgm:bulletEnabled val="1"/>
        </dgm:presLayoutVars>
      </dgm:prSet>
      <dgm:spPr/>
    </dgm:pt>
    <dgm:pt modelId="{7B5BDBB1-EFBE-2844-B37B-25480378327D}" type="pres">
      <dgm:prSet presAssocID="{74F2D0E2-4C4F-46B7-B518-6C6E5DFC8238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DC524CAE-0446-C548-8F8C-0D8208138688}" type="pres">
      <dgm:prSet presAssocID="{74F2D0E2-4C4F-46B7-B518-6C6E5DFC8238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817DF79-FE1F-544E-B9C8-11002AA10212}" type="pres">
      <dgm:prSet presAssocID="{74F2D0E2-4C4F-46B7-B518-6C6E5DFC8238}" presName="EmptyPlaceHolder" presStyleCnt="0"/>
      <dgm:spPr/>
    </dgm:pt>
    <dgm:pt modelId="{ECA24442-DF75-114B-8021-A11A5982EF6D}" type="pres">
      <dgm:prSet presAssocID="{CF2A36AD-669E-41F4-9C5A-649902B170D7}" presName="spaceBetweenRectangles" presStyleCnt="0"/>
      <dgm:spPr/>
    </dgm:pt>
    <dgm:pt modelId="{E0E48733-319E-8A4F-99C0-B1D24DBCC6D3}" type="pres">
      <dgm:prSet presAssocID="{2F957DD8-FE42-49FC-BA9F-F4FDDAD30AA8}" presName="composite" presStyleCnt="0"/>
      <dgm:spPr/>
    </dgm:pt>
    <dgm:pt modelId="{14C46CC6-D048-8545-BA67-E4434F60A35E}" type="pres">
      <dgm:prSet presAssocID="{2F957DD8-FE42-49FC-BA9F-F4FDDAD30AA8}" presName="ConnectorPoint" presStyleLbl="lnNode1" presStyleIdx="1" presStyleCnt="6"/>
      <dgm:spPr>
        <a:solidFill>
          <a:schemeClr val="accent2">
            <a:hueOff val="239120"/>
            <a:satOff val="147"/>
            <a:lumOff val="1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8062DB4-36A2-1941-A4A9-6DBD486753CC}" type="pres">
      <dgm:prSet presAssocID="{2F957DD8-FE42-49FC-BA9F-F4FDDAD30AA8}" presName="DropPinPlaceHolder" presStyleCnt="0"/>
      <dgm:spPr/>
    </dgm:pt>
    <dgm:pt modelId="{6FB6D196-2BDA-8C42-BE5D-291FF634EBD7}" type="pres">
      <dgm:prSet presAssocID="{2F957DD8-FE42-49FC-BA9F-F4FDDAD30AA8}" presName="DropPin" presStyleLbl="alignNode1" presStyleIdx="1" presStyleCnt="6"/>
      <dgm:spPr/>
    </dgm:pt>
    <dgm:pt modelId="{95CAAEB1-82CC-6844-855B-A8E7B0F1CE7C}" type="pres">
      <dgm:prSet presAssocID="{2F957DD8-FE42-49FC-BA9F-F4FDDAD30AA8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3ED78EBF-8E1D-664B-B32E-EB1BDFE7C8EB}" type="pres">
      <dgm:prSet presAssocID="{2F957DD8-FE42-49FC-BA9F-F4FDDAD30AA8}" presName="L2TextContainer" presStyleLbl="revTx" presStyleIdx="2" presStyleCnt="12">
        <dgm:presLayoutVars>
          <dgm:bulletEnabled val="1"/>
        </dgm:presLayoutVars>
      </dgm:prSet>
      <dgm:spPr/>
    </dgm:pt>
    <dgm:pt modelId="{5BD2A46D-5FC2-DE46-B952-F73041C81DA9}" type="pres">
      <dgm:prSet presAssocID="{2F957DD8-FE42-49FC-BA9F-F4FDDAD30AA8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402D0F46-1F44-504D-9B8B-8D15E35A3D92}" type="pres">
      <dgm:prSet presAssocID="{2F957DD8-FE42-49FC-BA9F-F4FDDAD30AA8}" presName="ConnectLine" presStyleLbl="sibTrans1D1" presStyleIdx="1" presStyleCnt="6"/>
      <dgm:spPr>
        <a:noFill/>
        <a:ln w="12700" cap="flat" cmpd="sng" algn="ctr">
          <a:solidFill>
            <a:schemeClr val="accent2">
              <a:hueOff val="239120"/>
              <a:satOff val="147"/>
              <a:lumOff val="1922"/>
              <a:alphaOff val="0"/>
            </a:schemeClr>
          </a:solidFill>
          <a:prstDash val="dash"/>
        </a:ln>
        <a:effectLst/>
      </dgm:spPr>
    </dgm:pt>
    <dgm:pt modelId="{E9B8C402-39CC-5646-A281-4094FADE8E6E}" type="pres">
      <dgm:prSet presAssocID="{2F957DD8-FE42-49FC-BA9F-F4FDDAD30AA8}" presName="EmptyPlaceHolder" presStyleCnt="0"/>
      <dgm:spPr/>
    </dgm:pt>
    <dgm:pt modelId="{426ADE7A-BF40-4D48-B0D4-D237A8578D0D}" type="pres">
      <dgm:prSet presAssocID="{57FA87BC-6629-4E90-B261-E4FD444D1BCC}" presName="spaceBetweenRectangles" presStyleCnt="0"/>
      <dgm:spPr/>
    </dgm:pt>
    <dgm:pt modelId="{895A97D4-FA62-2044-B9AE-8641F15BBC12}" type="pres">
      <dgm:prSet presAssocID="{3263B243-B9BE-4EF9-8591-BED064B89342}" presName="composite" presStyleCnt="0"/>
      <dgm:spPr/>
    </dgm:pt>
    <dgm:pt modelId="{F32E28DD-604C-F44B-AB72-86C5B9CEE6BC}" type="pres">
      <dgm:prSet presAssocID="{3263B243-B9BE-4EF9-8591-BED064B89342}" presName="ConnectorPoint" presStyleLbl="lnNode1" presStyleIdx="2" presStyleCnt="6"/>
      <dgm:spPr>
        <a:solidFill>
          <a:schemeClr val="accent2">
            <a:hueOff val="478240"/>
            <a:satOff val="294"/>
            <a:lumOff val="3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A51057D-FDE0-5348-BE8C-C1F025FE118F}" type="pres">
      <dgm:prSet presAssocID="{3263B243-B9BE-4EF9-8591-BED064B89342}" presName="DropPinPlaceHolder" presStyleCnt="0"/>
      <dgm:spPr/>
    </dgm:pt>
    <dgm:pt modelId="{A1719F72-FB16-3746-A060-3067F29E5D4D}" type="pres">
      <dgm:prSet presAssocID="{3263B243-B9BE-4EF9-8591-BED064B89342}" presName="DropPin" presStyleLbl="alignNode1" presStyleIdx="2" presStyleCnt="6"/>
      <dgm:spPr/>
    </dgm:pt>
    <dgm:pt modelId="{8D1C1365-F8C7-EB45-A3E4-C9E494ED244C}" type="pres">
      <dgm:prSet presAssocID="{3263B243-B9BE-4EF9-8591-BED064B89342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D269749B-DA22-974C-A74A-10E1F830B8E2}" type="pres">
      <dgm:prSet presAssocID="{3263B243-B9BE-4EF9-8591-BED064B89342}" presName="L2TextContainer" presStyleLbl="revTx" presStyleIdx="4" presStyleCnt="12">
        <dgm:presLayoutVars>
          <dgm:bulletEnabled val="1"/>
        </dgm:presLayoutVars>
      </dgm:prSet>
      <dgm:spPr/>
    </dgm:pt>
    <dgm:pt modelId="{DCDBEFCC-C1E6-2B43-ABBC-4C02E11A4AB2}" type="pres">
      <dgm:prSet presAssocID="{3263B243-B9BE-4EF9-8591-BED064B89342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00D5F77A-2C7E-F347-B5D6-4D0A889A4E9F}" type="pres">
      <dgm:prSet presAssocID="{3263B243-B9BE-4EF9-8591-BED064B89342}" presName="ConnectLine" presStyleLbl="sibTrans1D1" presStyleIdx="2" presStyleCnt="6"/>
      <dgm:spPr>
        <a:noFill/>
        <a:ln w="12700" cap="flat" cmpd="sng" algn="ctr">
          <a:solidFill>
            <a:schemeClr val="accent2">
              <a:hueOff val="478240"/>
              <a:satOff val="294"/>
              <a:lumOff val="3843"/>
              <a:alphaOff val="0"/>
            </a:schemeClr>
          </a:solidFill>
          <a:prstDash val="dash"/>
        </a:ln>
        <a:effectLst/>
      </dgm:spPr>
    </dgm:pt>
    <dgm:pt modelId="{A080FCEC-779C-DC40-AE50-5FF267CBE450}" type="pres">
      <dgm:prSet presAssocID="{3263B243-B9BE-4EF9-8591-BED064B89342}" presName="EmptyPlaceHolder" presStyleCnt="0"/>
      <dgm:spPr/>
    </dgm:pt>
    <dgm:pt modelId="{203AC9DE-37BF-B04D-83EE-4A716D75C68D}" type="pres">
      <dgm:prSet presAssocID="{D2EA9B5D-7EF5-481C-85BA-8BA0488F4408}" presName="spaceBetweenRectangles" presStyleCnt="0"/>
      <dgm:spPr/>
    </dgm:pt>
    <dgm:pt modelId="{5053C196-0806-5E48-A5A4-4D946FFAD3FE}" type="pres">
      <dgm:prSet presAssocID="{D3360858-70EE-4C45-9312-E4B465ED0419}" presName="composite" presStyleCnt="0"/>
      <dgm:spPr/>
    </dgm:pt>
    <dgm:pt modelId="{63587476-C053-D046-A2A6-633AA0495331}" type="pres">
      <dgm:prSet presAssocID="{D3360858-70EE-4C45-9312-E4B465ED0419}" presName="ConnectorPoint" presStyleLbl="lnNode1" presStyleIdx="3" presStyleCnt="6"/>
      <dgm:spPr>
        <a:solidFill>
          <a:schemeClr val="accent2">
            <a:hueOff val="717359"/>
            <a:satOff val="441"/>
            <a:lumOff val="5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3900EC3-121D-4B45-8499-418042756F98}" type="pres">
      <dgm:prSet presAssocID="{D3360858-70EE-4C45-9312-E4B465ED0419}" presName="DropPinPlaceHolder" presStyleCnt="0"/>
      <dgm:spPr/>
    </dgm:pt>
    <dgm:pt modelId="{0BDFD30A-6846-E64F-A174-05808784DE7C}" type="pres">
      <dgm:prSet presAssocID="{D3360858-70EE-4C45-9312-E4B465ED0419}" presName="DropPin" presStyleLbl="alignNode1" presStyleIdx="3" presStyleCnt="6"/>
      <dgm:spPr/>
    </dgm:pt>
    <dgm:pt modelId="{2B07FC8F-27AE-2748-AAB9-C89A54EBBC4F}" type="pres">
      <dgm:prSet presAssocID="{D3360858-70EE-4C45-9312-E4B465ED0419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41FAE4F4-6FDA-1240-9136-6839A415EED9}" type="pres">
      <dgm:prSet presAssocID="{D3360858-70EE-4C45-9312-E4B465ED0419}" presName="L2TextContainer" presStyleLbl="revTx" presStyleIdx="6" presStyleCnt="12">
        <dgm:presLayoutVars>
          <dgm:bulletEnabled val="1"/>
        </dgm:presLayoutVars>
      </dgm:prSet>
      <dgm:spPr/>
    </dgm:pt>
    <dgm:pt modelId="{8FB4A221-446A-3240-ACC3-86DE52F68C6F}" type="pres">
      <dgm:prSet presAssocID="{D3360858-70EE-4C45-9312-E4B465ED0419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6C41F2D2-3DF0-5F4A-9013-FB28E96C1EDB}" type="pres">
      <dgm:prSet presAssocID="{D3360858-70EE-4C45-9312-E4B465ED0419}" presName="ConnectLine" presStyleLbl="sibTrans1D1" presStyleIdx="3" presStyleCnt="6"/>
      <dgm:spPr>
        <a:noFill/>
        <a:ln w="12700" cap="flat" cmpd="sng" algn="ctr">
          <a:solidFill>
            <a:schemeClr val="accent2">
              <a:hueOff val="717359"/>
              <a:satOff val="441"/>
              <a:lumOff val="5765"/>
              <a:alphaOff val="0"/>
            </a:schemeClr>
          </a:solidFill>
          <a:prstDash val="dash"/>
        </a:ln>
        <a:effectLst/>
      </dgm:spPr>
    </dgm:pt>
    <dgm:pt modelId="{1E64CDEC-6B87-B24D-B455-41839CCFAC41}" type="pres">
      <dgm:prSet presAssocID="{D3360858-70EE-4C45-9312-E4B465ED0419}" presName="EmptyPlaceHolder" presStyleCnt="0"/>
      <dgm:spPr/>
    </dgm:pt>
    <dgm:pt modelId="{EE1EDF7D-5E68-8E44-A2C9-EEB9AA97AA24}" type="pres">
      <dgm:prSet presAssocID="{1FA63AB0-FAF7-41AF-BFE0-13A5FBB7F708}" presName="spaceBetweenRectangles" presStyleCnt="0"/>
      <dgm:spPr/>
    </dgm:pt>
    <dgm:pt modelId="{FF267C72-ED91-374A-8D32-A629A1FD4137}" type="pres">
      <dgm:prSet presAssocID="{87EA7FE1-719A-468D-9C67-84F305612F3C}" presName="composite" presStyleCnt="0"/>
      <dgm:spPr/>
    </dgm:pt>
    <dgm:pt modelId="{A28A662F-89F1-CA47-A9FD-8DCA0011B752}" type="pres">
      <dgm:prSet presAssocID="{87EA7FE1-719A-468D-9C67-84F305612F3C}" presName="ConnectorPoint" presStyleLbl="lnNode1" presStyleIdx="4" presStyleCnt="6"/>
      <dgm:spPr>
        <a:solidFill>
          <a:schemeClr val="accent2">
            <a:hueOff val="956479"/>
            <a:satOff val="588"/>
            <a:lumOff val="7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8EB6E68-7ED8-1148-9984-A5C1608917B1}" type="pres">
      <dgm:prSet presAssocID="{87EA7FE1-719A-468D-9C67-84F305612F3C}" presName="DropPinPlaceHolder" presStyleCnt="0"/>
      <dgm:spPr/>
    </dgm:pt>
    <dgm:pt modelId="{D2810D2F-D119-A446-9D87-C7F040CCAA8B}" type="pres">
      <dgm:prSet presAssocID="{87EA7FE1-719A-468D-9C67-84F305612F3C}" presName="DropPin" presStyleLbl="alignNode1" presStyleIdx="4" presStyleCnt="6"/>
      <dgm:spPr/>
    </dgm:pt>
    <dgm:pt modelId="{AC91AD38-9179-E846-BC6F-76F157F370DF}" type="pres">
      <dgm:prSet presAssocID="{87EA7FE1-719A-468D-9C67-84F305612F3C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012759FB-433F-364B-9E41-F84C3A29949C}" type="pres">
      <dgm:prSet presAssocID="{87EA7FE1-719A-468D-9C67-84F305612F3C}" presName="L2TextContainer" presStyleLbl="revTx" presStyleIdx="8" presStyleCnt="12">
        <dgm:presLayoutVars>
          <dgm:bulletEnabled val="1"/>
        </dgm:presLayoutVars>
      </dgm:prSet>
      <dgm:spPr/>
    </dgm:pt>
    <dgm:pt modelId="{B90023C6-DAF3-0F44-9631-D7BF02E757C1}" type="pres">
      <dgm:prSet presAssocID="{87EA7FE1-719A-468D-9C67-84F305612F3C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6ADF4C17-CBD7-0341-B6F2-A156D256E381}" type="pres">
      <dgm:prSet presAssocID="{87EA7FE1-719A-468D-9C67-84F305612F3C}" presName="ConnectLine" presStyleLbl="sibTrans1D1" presStyleIdx="4" presStyleCnt="6"/>
      <dgm:spPr>
        <a:noFill/>
        <a:ln w="12700" cap="flat" cmpd="sng" algn="ctr">
          <a:solidFill>
            <a:schemeClr val="accent2">
              <a:hueOff val="956479"/>
              <a:satOff val="588"/>
              <a:lumOff val="7686"/>
              <a:alphaOff val="0"/>
            </a:schemeClr>
          </a:solidFill>
          <a:prstDash val="dash"/>
        </a:ln>
        <a:effectLst/>
      </dgm:spPr>
    </dgm:pt>
    <dgm:pt modelId="{8B0CF539-3C19-3B4D-802C-20DDC8E86775}" type="pres">
      <dgm:prSet presAssocID="{87EA7FE1-719A-468D-9C67-84F305612F3C}" presName="EmptyPlaceHolder" presStyleCnt="0"/>
      <dgm:spPr/>
    </dgm:pt>
    <dgm:pt modelId="{8E64A61C-29A2-6E48-948C-95C95F0F0926}" type="pres">
      <dgm:prSet presAssocID="{23A17EF0-9945-423A-907F-EF1A1C6A1DEC}" presName="spaceBetweenRectangles" presStyleCnt="0"/>
      <dgm:spPr/>
    </dgm:pt>
    <dgm:pt modelId="{F50CD355-3093-774C-8E46-86C2AE76FDC8}" type="pres">
      <dgm:prSet presAssocID="{E2DB28C8-85F1-4CA7-9872-3643E6B1DB55}" presName="composite" presStyleCnt="0"/>
      <dgm:spPr/>
    </dgm:pt>
    <dgm:pt modelId="{2AA1F800-1B5F-C445-B532-037970D86747}" type="pres">
      <dgm:prSet presAssocID="{E2DB28C8-85F1-4CA7-9872-3643E6B1DB55}" presName="ConnectorPoint" presStyleLbl="lnNode1" presStyleIdx="5" presStyleCnt="6"/>
      <dgm:spPr>
        <a:solidFill>
          <a:schemeClr val="accent2">
            <a:hueOff val="1195599"/>
            <a:satOff val="735"/>
            <a:lumOff val="960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7899C92-1E78-7A45-A77C-FBE3DC7C714B}" type="pres">
      <dgm:prSet presAssocID="{E2DB28C8-85F1-4CA7-9872-3643E6B1DB55}" presName="DropPinPlaceHolder" presStyleCnt="0"/>
      <dgm:spPr/>
    </dgm:pt>
    <dgm:pt modelId="{9E3588D8-23CA-874F-9343-6E1876DA7BBB}" type="pres">
      <dgm:prSet presAssocID="{E2DB28C8-85F1-4CA7-9872-3643E6B1DB55}" presName="DropPin" presStyleLbl="alignNode1" presStyleIdx="5" presStyleCnt="6"/>
      <dgm:spPr/>
    </dgm:pt>
    <dgm:pt modelId="{1A85796A-9B65-C044-8D96-C0591A3F3C2D}" type="pres">
      <dgm:prSet presAssocID="{E2DB28C8-85F1-4CA7-9872-3643E6B1DB55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BBFD3667-FAF3-BE42-AEEC-43FE04D1849B}" type="pres">
      <dgm:prSet presAssocID="{E2DB28C8-85F1-4CA7-9872-3643E6B1DB55}" presName="L2TextContainer" presStyleLbl="revTx" presStyleIdx="10" presStyleCnt="12">
        <dgm:presLayoutVars>
          <dgm:bulletEnabled val="1"/>
        </dgm:presLayoutVars>
      </dgm:prSet>
      <dgm:spPr/>
    </dgm:pt>
    <dgm:pt modelId="{51CE8A6A-6474-6D48-BE75-D6DE601CBBDA}" type="pres">
      <dgm:prSet presAssocID="{E2DB28C8-85F1-4CA7-9872-3643E6B1DB55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715F16EC-4449-7343-AE68-36054F46C2DE}" type="pres">
      <dgm:prSet presAssocID="{E2DB28C8-85F1-4CA7-9872-3643E6B1DB55}" presName="ConnectLine" presStyleLbl="sibTrans1D1" presStyleIdx="5" presStyleCnt="6"/>
      <dgm:spPr>
        <a:noFill/>
        <a:ln w="12700" cap="flat" cmpd="sng" algn="ctr">
          <a:solidFill>
            <a:schemeClr val="accent2">
              <a:hueOff val="1195599"/>
              <a:satOff val="735"/>
              <a:lumOff val="9608"/>
              <a:alphaOff val="0"/>
            </a:schemeClr>
          </a:solidFill>
          <a:prstDash val="dash"/>
        </a:ln>
        <a:effectLst/>
      </dgm:spPr>
    </dgm:pt>
    <dgm:pt modelId="{A933CBC6-4F0A-9B43-A47A-863F5037B393}" type="pres">
      <dgm:prSet presAssocID="{E2DB28C8-85F1-4CA7-9872-3643E6B1DB55}" presName="EmptyPlaceHolder" presStyleCnt="0"/>
      <dgm:spPr/>
    </dgm:pt>
  </dgm:ptLst>
  <dgm:cxnLst>
    <dgm:cxn modelId="{D405E100-BF8C-40E3-ADBC-56F3A0F70A70}" srcId="{C3CD0943-2966-41C4-BA71-B4CE92E2B0AF}" destId="{74F2D0E2-4C4F-46B7-B518-6C6E5DFC8238}" srcOrd="0" destOrd="0" parTransId="{54631913-CA71-467F-B431-B6A835E17E56}" sibTransId="{CF2A36AD-669E-41F4-9C5A-649902B170D7}"/>
    <dgm:cxn modelId="{57EA6001-F189-480D-BEA2-FD042654285B}" srcId="{C3CD0943-2966-41C4-BA71-B4CE92E2B0AF}" destId="{2F957DD8-FE42-49FC-BA9F-F4FDDAD30AA8}" srcOrd="1" destOrd="0" parTransId="{8924E73F-8E30-4944-88D4-FBDCE0D3A3C3}" sibTransId="{57FA87BC-6629-4E90-B261-E4FD444D1BCC}"/>
    <dgm:cxn modelId="{B352FC05-3CCA-4690-A94F-8ECC6A190CC4}" srcId="{D3360858-70EE-4C45-9312-E4B465ED0419}" destId="{ED6F4B5D-F64B-488A-93CF-8D40CADFB175}" srcOrd="0" destOrd="0" parTransId="{ACE9CC30-A5C5-4598-90B7-CF158734CAA4}" sibTransId="{BD0A5132-6EF2-4A05-A22C-EC1D4E81A5C6}"/>
    <dgm:cxn modelId="{63598F06-405F-45CF-83B2-DD15C3D2A9A4}" srcId="{E2DB28C8-85F1-4CA7-9872-3643E6B1DB55}" destId="{9361AE78-8A4F-48B2-8094-B8296001533E}" srcOrd="0" destOrd="0" parTransId="{72938AD4-8002-4FF7-A6D6-5B997CB024BE}" sibTransId="{E9F49F52-86D6-4817-BEC7-434C43E576FD}"/>
    <dgm:cxn modelId="{7E595824-8800-2146-9C47-63254A1EFF9B}" type="presOf" srcId="{2F957DD8-FE42-49FC-BA9F-F4FDDAD30AA8}" destId="{5BD2A46D-5FC2-DE46-B952-F73041C81DA9}" srcOrd="0" destOrd="0" presId="urn:microsoft.com/office/officeart/2017/3/layout/DropPinTimeline"/>
    <dgm:cxn modelId="{6D2A3729-FEF8-43D1-988C-6D9A9B33C03B}" srcId="{74F2D0E2-4C4F-46B7-B518-6C6E5DFC8238}" destId="{0F2C9010-024F-4470-A9F7-623D8459C7B3}" srcOrd="0" destOrd="0" parTransId="{1AB8BFFE-EFB5-4BA9-9861-FB4E43D2FA38}" sibTransId="{A3DD991E-D328-49A4-9CB9-5773659F5F13}"/>
    <dgm:cxn modelId="{46227432-F87D-674C-843E-E9A3D55BC255}" type="presOf" srcId="{C3CD0943-2966-41C4-BA71-B4CE92E2B0AF}" destId="{17768CC5-0D33-344C-9054-750FD6670B0A}" srcOrd="0" destOrd="0" presId="urn:microsoft.com/office/officeart/2017/3/layout/DropPinTimeline"/>
    <dgm:cxn modelId="{E8A6D538-ECAC-41DC-B571-EB485EC685CE}" srcId="{C3CD0943-2966-41C4-BA71-B4CE92E2B0AF}" destId="{87EA7FE1-719A-468D-9C67-84F305612F3C}" srcOrd="4" destOrd="0" parTransId="{82672418-9349-478D-AF0B-52785A1E9398}" sibTransId="{23A17EF0-9945-423A-907F-EF1A1C6A1DEC}"/>
    <dgm:cxn modelId="{8C8D5940-233E-42BE-8459-111F8794ACA4}" srcId="{C3CD0943-2966-41C4-BA71-B4CE92E2B0AF}" destId="{3263B243-B9BE-4EF9-8591-BED064B89342}" srcOrd="2" destOrd="0" parTransId="{ECCA2EDA-0625-416D-BF2E-EE963F6ADFFA}" sibTransId="{D2EA9B5D-7EF5-481C-85BA-8BA0488F4408}"/>
    <dgm:cxn modelId="{DAED0461-C4C8-D84C-9367-554AC9B668F9}" type="presOf" srcId="{74F2D0E2-4C4F-46B7-B518-6C6E5DFC8238}" destId="{7B5BDBB1-EFBE-2844-B37B-25480378327D}" srcOrd="0" destOrd="0" presId="urn:microsoft.com/office/officeart/2017/3/layout/DropPinTimeline"/>
    <dgm:cxn modelId="{286FFF45-C754-9942-BB72-D6CF321725BA}" type="presOf" srcId="{53CF3B71-F292-4806-8909-FC924B8F2BD5}" destId="{D269749B-DA22-974C-A74A-10E1F830B8E2}" srcOrd="0" destOrd="0" presId="urn:microsoft.com/office/officeart/2017/3/layout/DropPinTimeline"/>
    <dgm:cxn modelId="{E61B216F-6338-4450-AC14-A823687570EB}" srcId="{87EA7FE1-719A-468D-9C67-84F305612F3C}" destId="{80042DBC-E0B7-418B-A2BE-0242563964F0}" srcOrd="0" destOrd="0" parTransId="{E8832FC3-7A48-4962-B6C1-97EE21F1BC71}" sibTransId="{CEB811CD-8D75-47F4-8DDF-C398A80FE909}"/>
    <dgm:cxn modelId="{2510CC4F-7309-42B6-8753-12ECD19AE02A}" srcId="{C3CD0943-2966-41C4-BA71-B4CE92E2B0AF}" destId="{D3360858-70EE-4C45-9312-E4B465ED0419}" srcOrd="3" destOrd="0" parTransId="{58A83CF5-01CF-46AC-B61C-91D74D27A2AD}" sibTransId="{1FA63AB0-FAF7-41AF-BFE0-13A5FBB7F708}"/>
    <dgm:cxn modelId="{346AEC82-FE28-EF42-AE92-3C33B4161138}" type="presOf" srcId="{D3360858-70EE-4C45-9312-E4B465ED0419}" destId="{8FB4A221-446A-3240-ACC3-86DE52F68C6F}" srcOrd="0" destOrd="0" presId="urn:microsoft.com/office/officeart/2017/3/layout/DropPinTimeline"/>
    <dgm:cxn modelId="{AE417184-0303-4BC1-A2A7-E29CB7EE2CE6}" srcId="{C3CD0943-2966-41C4-BA71-B4CE92E2B0AF}" destId="{E2DB28C8-85F1-4CA7-9872-3643E6B1DB55}" srcOrd="5" destOrd="0" parTransId="{1EE40BBE-DA6E-4E1F-910E-CF9D7F0EAC83}" sibTransId="{179FE6A5-61D3-4FF9-9A28-6CDD2C9FC4B7}"/>
    <dgm:cxn modelId="{5692BAC3-AF52-C34F-BB63-6B55E7446E1D}" type="presOf" srcId="{80042DBC-E0B7-418B-A2BE-0242563964F0}" destId="{012759FB-433F-364B-9E41-F84C3A29949C}" srcOrd="0" destOrd="0" presId="urn:microsoft.com/office/officeart/2017/3/layout/DropPinTimeline"/>
    <dgm:cxn modelId="{8FE67ED0-3EC8-442C-8C55-AFC224E45023}" srcId="{3263B243-B9BE-4EF9-8591-BED064B89342}" destId="{53CF3B71-F292-4806-8909-FC924B8F2BD5}" srcOrd="0" destOrd="0" parTransId="{AD7159B0-E893-4135-B0EF-39E047AB0152}" sibTransId="{5FE704EA-17DC-4BA2-B3C6-0723C3AFF367}"/>
    <dgm:cxn modelId="{FB325DD2-5C74-6641-913E-45AADCCB3C31}" type="presOf" srcId="{5F41A9F2-EE05-4B44-A5AA-6BC07B0431AF}" destId="{3ED78EBF-8E1D-664B-B32E-EB1BDFE7C8EB}" srcOrd="0" destOrd="0" presId="urn:microsoft.com/office/officeart/2017/3/layout/DropPinTimeline"/>
    <dgm:cxn modelId="{944E1FD3-2614-BC4A-8047-7B41A136AD29}" type="presOf" srcId="{ED6F4B5D-F64B-488A-93CF-8D40CADFB175}" destId="{41FAE4F4-6FDA-1240-9136-6839A415EED9}" srcOrd="0" destOrd="0" presId="urn:microsoft.com/office/officeart/2017/3/layout/DropPinTimeline"/>
    <dgm:cxn modelId="{4D9B26D7-88EF-8344-8654-6700F8A77F7E}" type="presOf" srcId="{0F2C9010-024F-4470-A9F7-623D8459C7B3}" destId="{01961074-4795-F94E-8444-E426BCD67ABE}" srcOrd="0" destOrd="0" presId="urn:microsoft.com/office/officeart/2017/3/layout/DropPinTimeline"/>
    <dgm:cxn modelId="{51EAC5D8-8FFC-4D49-A0E3-C06BF9114316}" type="presOf" srcId="{3263B243-B9BE-4EF9-8591-BED064B89342}" destId="{DCDBEFCC-C1E6-2B43-ABBC-4C02E11A4AB2}" srcOrd="0" destOrd="0" presId="urn:microsoft.com/office/officeart/2017/3/layout/DropPinTimeline"/>
    <dgm:cxn modelId="{A0B639DF-9643-8448-85C6-56492EFF165B}" type="presOf" srcId="{E2DB28C8-85F1-4CA7-9872-3643E6B1DB55}" destId="{51CE8A6A-6474-6D48-BE75-D6DE601CBBDA}" srcOrd="0" destOrd="0" presId="urn:microsoft.com/office/officeart/2017/3/layout/DropPinTimeline"/>
    <dgm:cxn modelId="{7DBCECE4-82A2-4043-A7BD-4C9F88225FF8}" srcId="{2F957DD8-FE42-49FC-BA9F-F4FDDAD30AA8}" destId="{5F41A9F2-EE05-4B44-A5AA-6BC07B0431AF}" srcOrd="0" destOrd="0" parTransId="{99D5B83A-3D09-41B2-BD50-986A7590634F}" sibTransId="{7A733369-B5D1-4D5A-A25D-70108F6A6384}"/>
    <dgm:cxn modelId="{068825E7-88D3-5E48-9ED9-8047FC4635FA}" type="presOf" srcId="{9361AE78-8A4F-48B2-8094-B8296001533E}" destId="{BBFD3667-FAF3-BE42-AEEC-43FE04D1849B}" srcOrd="0" destOrd="0" presId="urn:microsoft.com/office/officeart/2017/3/layout/DropPinTimeline"/>
    <dgm:cxn modelId="{1D3BCAFE-6E6A-CE4D-B4A2-B25F3C956CB0}" type="presOf" srcId="{87EA7FE1-719A-468D-9C67-84F305612F3C}" destId="{B90023C6-DAF3-0F44-9631-D7BF02E757C1}" srcOrd="0" destOrd="0" presId="urn:microsoft.com/office/officeart/2017/3/layout/DropPinTimeline"/>
    <dgm:cxn modelId="{B4CF88E9-39FB-5C47-95BC-DE52AC3FCE46}" type="presParOf" srcId="{17768CC5-0D33-344C-9054-750FD6670B0A}" destId="{C9AEDD4F-CB28-2646-91E4-3E5FB8747790}" srcOrd="0" destOrd="0" presId="urn:microsoft.com/office/officeart/2017/3/layout/DropPinTimeline"/>
    <dgm:cxn modelId="{CA7C354C-2EB8-D843-8150-7043828D3EA6}" type="presParOf" srcId="{17768CC5-0D33-344C-9054-750FD6670B0A}" destId="{7B9C7BF4-E96C-6245-9CC6-07D56957A003}" srcOrd="1" destOrd="0" presId="urn:microsoft.com/office/officeart/2017/3/layout/DropPinTimeline"/>
    <dgm:cxn modelId="{8C70A611-E3C7-394E-A9AF-19922B041E16}" type="presParOf" srcId="{7B9C7BF4-E96C-6245-9CC6-07D56957A003}" destId="{C3234CAF-C2F6-C341-ADD4-9316F552D0AA}" srcOrd="0" destOrd="0" presId="urn:microsoft.com/office/officeart/2017/3/layout/DropPinTimeline"/>
    <dgm:cxn modelId="{D9BB4EA6-2E9B-0E4D-9896-FB72E0803E59}" type="presParOf" srcId="{C3234CAF-C2F6-C341-ADD4-9316F552D0AA}" destId="{A94421E2-CBFC-7544-92D8-6428077CDC1C}" srcOrd="0" destOrd="0" presId="urn:microsoft.com/office/officeart/2017/3/layout/DropPinTimeline"/>
    <dgm:cxn modelId="{02E45D0F-BD33-BC41-911E-9CA3C3C960D2}" type="presParOf" srcId="{C3234CAF-C2F6-C341-ADD4-9316F552D0AA}" destId="{EF28031A-F87A-954E-80E8-27007BB419A0}" srcOrd="1" destOrd="0" presId="urn:microsoft.com/office/officeart/2017/3/layout/DropPinTimeline"/>
    <dgm:cxn modelId="{32D46DBE-8059-E245-B304-F679CDFD63D4}" type="presParOf" srcId="{EF28031A-F87A-954E-80E8-27007BB419A0}" destId="{AC5D9A08-C0BC-8C49-BBF0-981D0BA26E90}" srcOrd="0" destOrd="0" presId="urn:microsoft.com/office/officeart/2017/3/layout/DropPinTimeline"/>
    <dgm:cxn modelId="{2E68297F-ADEC-3A4B-BE3F-9C508F643264}" type="presParOf" srcId="{EF28031A-F87A-954E-80E8-27007BB419A0}" destId="{EE555F49-50EF-C341-81EF-503EE5CAFB58}" srcOrd="1" destOrd="0" presId="urn:microsoft.com/office/officeart/2017/3/layout/DropPinTimeline"/>
    <dgm:cxn modelId="{82D7A250-282E-2244-BE10-A8DB1DCBCF49}" type="presParOf" srcId="{C3234CAF-C2F6-C341-ADD4-9316F552D0AA}" destId="{01961074-4795-F94E-8444-E426BCD67ABE}" srcOrd="2" destOrd="0" presId="urn:microsoft.com/office/officeart/2017/3/layout/DropPinTimeline"/>
    <dgm:cxn modelId="{2CB6E935-B3D9-CD46-AED2-1AB80B19111F}" type="presParOf" srcId="{C3234CAF-C2F6-C341-ADD4-9316F552D0AA}" destId="{7B5BDBB1-EFBE-2844-B37B-25480378327D}" srcOrd="3" destOrd="0" presId="urn:microsoft.com/office/officeart/2017/3/layout/DropPinTimeline"/>
    <dgm:cxn modelId="{01C9803E-D47E-B64C-AD39-ECFEC4E6A577}" type="presParOf" srcId="{C3234CAF-C2F6-C341-ADD4-9316F552D0AA}" destId="{DC524CAE-0446-C548-8F8C-0D8208138688}" srcOrd="4" destOrd="0" presId="urn:microsoft.com/office/officeart/2017/3/layout/DropPinTimeline"/>
    <dgm:cxn modelId="{EBE017A1-5CF3-C643-A0E5-278D88FBC1FE}" type="presParOf" srcId="{C3234CAF-C2F6-C341-ADD4-9316F552D0AA}" destId="{0817DF79-FE1F-544E-B9C8-11002AA10212}" srcOrd="5" destOrd="0" presId="urn:microsoft.com/office/officeart/2017/3/layout/DropPinTimeline"/>
    <dgm:cxn modelId="{F921D0C0-D2DE-134E-ADA2-028760B6CA4B}" type="presParOf" srcId="{7B9C7BF4-E96C-6245-9CC6-07D56957A003}" destId="{ECA24442-DF75-114B-8021-A11A5982EF6D}" srcOrd="1" destOrd="0" presId="urn:microsoft.com/office/officeart/2017/3/layout/DropPinTimeline"/>
    <dgm:cxn modelId="{39D3C478-E6F1-2D47-BF76-B98353DBEA19}" type="presParOf" srcId="{7B9C7BF4-E96C-6245-9CC6-07D56957A003}" destId="{E0E48733-319E-8A4F-99C0-B1D24DBCC6D3}" srcOrd="2" destOrd="0" presId="urn:microsoft.com/office/officeart/2017/3/layout/DropPinTimeline"/>
    <dgm:cxn modelId="{D01AB0B1-B794-3E46-A496-6CF0F71ECFF5}" type="presParOf" srcId="{E0E48733-319E-8A4F-99C0-B1D24DBCC6D3}" destId="{14C46CC6-D048-8545-BA67-E4434F60A35E}" srcOrd="0" destOrd="0" presId="urn:microsoft.com/office/officeart/2017/3/layout/DropPinTimeline"/>
    <dgm:cxn modelId="{D74376C5-7A03-DD4E-858A-493A81F9EA77}" type="presParOf" srcId="{E0E48733-319E-8A4F-99C0-B1D24DBCC6D3}" destId="{28062DB4-36A2-1941-A4A9-6DBD486753CC}" srcOrd="1" destOrd="0" presId="urn:microsoft.com/office/officeart/2017/3/layout/DropPinTimeline"/>
    <dgm:cxn modelId="{B87E9303-083D-8A4F-9B23-B1494C552462}" type="presParOf" srcId="{28062DB4-36A2-1941-A4A9-6DBD486753CC}" destId="{6FB6D196-2BDA-8C42-BE5D-291FF634EBD7}" srcOrd="0" destOrd="0" presId="urn:microsoft.com/office/officeart/2017/3/layout/DropPinTimeline"/>
    <dgm:cxn modelId="{E635F5B5-AB57-7B47-B918-8AAF90947EF0}" type="presParOf" srcId="{28062DB4-36A2-1941-A4A9-6DBD486753CC}" destId="{95CAAEB1-82CC-6844-855B-A8E7B0F1CE7C}" srcOrd="1" destOrd="0" presId="urn:microsoft.com/office/officeart/2017/3/layout/DropPinTimeline"/>
    <dgm:cxn modelId="{6EA36FEF-E36F-A64B-91B2-AD4FB96E3825}" type="presParOf" srcId="{E0E48733-319E-8A4F-99C0-B1D24DBCC6D3}" destId="{3ED78EBF-8E1D-664B-B32E-EB1BDFE7C8EB}" srcOrd="2" destOrd="0" presId="urn:microsoft.com/office/officeart/2017/3/layout/DropPinTimeline"/>
    <dgm:cxn modelId="{9F3C8B89-EC32-644C-94AE-C8E26485138F}" type="presParOf" srcId="{E0E48733-319E-8A4F-99C0-B1D24DBCC6D3}" destId="{5BD2A46D-5FC2-DE46-B952-F73041C81DA9}" srcOrd="3" destOrd="0" presId="urn:microsoft.com/office/officeart/2017/3/layout/DropPinTimeline"/>
    <dgm:cxn modelId="{25168171-DD44-414E-800C-FC25AE75E091}" type="presParOf" srcId="{E0E48733-319E-8A4F-99C0-B1D24DBCC6D3}" destId="{402D0F46-1F44-504D-9B8B-8D15E35A3D92}" srcOrd="4" destOrd="0" presId="urn:microsoft.com/office/officeart/2017/3/layout/DropPinTimeline"/>
    <dgm:cxn modelId="{F76DAAE3-A1BB-6B42-833F-68647AA825EB}" type="presParOf" srcId="{E0E48733-319E-8A4F-99C0-B1D24DBCC6D3}" destId="{E9B8C402-39CC-5646-A281-4094FADE8E6E}" srcOrd="5" destOrd="0" presId="urn:microsoft.com/office/officeart/2017/3/layout/DropPinTimeline"/>
    <dgm:cxn modelId="{390ED555-1260-B24A-948F-EFA5B44E2981}" type="presParOf" srcId="{7B9C7BF4-E96C-6245-9CC6-07D56957A003}" destId="{426ADE7A-BF40-4D48-B0D4-D237A8578D0D}" srcOrd="3" destOrd="0" presId="urn:microsoft.com/office/officeart/2017/3/layout/DropPinTimeline"/>
    <dgm:cxn modelId="{A7DA0948-2633-DD40-BD74-C32212C7D096}" type="presParOf" srcId="{7B9C7BF4-E96C-6245-9CC6-07D56957A003}" destId="{895A97D4-FA62-2044-B9AE-8641F15BBC12}" srcOrd="4" destOrd="0" presId="urn:microsoft.com/office/officeart/2017/3/layout/DropPinTimeline"/>
    <dgm:cxn modelId="{E10A7CDF-A851-C549-9AD1-79F0E3C969E9}" type="presParOf" srcId="{895A97D4-FA62-2044-B9AE-8641F15BBC12}" destId="{F32E28DD-604C-F44B-AB72-86C5B9CEE6BC}" srcOrd="0" destOrd="0" presId="urn:microsoft.com/office/officeart/2017/3/layout/DropPinTimeline"/>
    <dgm:cxn modelId="{9803CBA7-5DAC-DD42-A560-21AD14464308}" type="presParOf" srcId="{895A97D4-FA62-2044-B9AE-8641F15BBC12}" destId="{CA51057D-FDE0-5348-BE8C-C1F025FE118F}" srcOrd="1" destOrd="0" presId="urn:microsoft.com/office/officeart/2017/3/layout/DropPinTimeline"/>
    <dgm:cxn modelId="{B08CA28A-AB89-0744-8C88-23297402DAED}" type="presParOf" srcId="{CA51057D-FDE0-5348-BE8C-C1F025FE118F}" destId="{A1719F72-FB16-3746-A060-3067F29E5D4D}" srcOrd="0" destOrd="0" presId="urn:microsoft.com/office/officeart/2017/3/layout/DropPinTimeline"/>
    <dgm:cxn modelId="{6F0650A5-DC89-164E-B730-4A9FA6843A6A}" type="presParOf" srcId="{CA51057D-FDE0-5348-BE8C-C1F025FE118F}" destId="{8D1C1365-F8C7-EB45-A3E4-C9E494ED244C}" srcOrd="1" destOrd="0" presId="urn:microsoft.com/office/officeart/2017/3/layout/DropPinTimeline"/>
    <dgm:cxn modelId="{D12EF234-23F3-DE40-A932-4FF5CEBE3449}" type="presParOf" srcId="{895A97D4-FA62-2044-B9AE-8641F15BBC12}" destId="{D269749B-DA22-974C-A74A-10E1F830B8E2}" srcOrd="2" destOrd="0" presId="urn:microsoft.com/office/officeart/2017/3/layout/DropPinTimeline"/>
    <dgm:cxn modelId="{BB0A4DAC-BB65-5A4B-BBB3-20293FE2701A}" type="presParOf" srcId="{895A97D4-FA62-2044-B9AE-8641F15BBC12}" destId="{DCDBEFCC-C1E6-2B43-ABBC-4C02E11A4AB2}" srcOrd="3" destOrd="0" presId="urn:microsoft.com/office/officeart/2017/3/layout/DropPinTimeline"/>
    <dgm:cxn modelId="{B9F6CCE8-8268-EC44-A2A0-79D880DCDF62}" type="presParOf" srcId="{895A97D4-FA62-2044-B9AE-8641F15BBC12}" destId="{00D5F77A-2C7E-F347-B5D6-4D0A889A4E9F}" srcOrd="4" destOrd="0" presId="urn:microsoft.com/office/officeart/2017/3/layout/DropPinTimeline"/>
    <dgm:cxn modelId="{426227C0-C0C4-AD44-83A1-7A475244543B}" type="presParOf" srcId="{895A97D4-FA62-2044-B9AE-8641F15BBC12}" destId="{A080FCEC-779C-DC40-AE50-5FF267CBE450}" srcOrd="5" destOrd="0" presId="urn:microsoft.com/office/officeart/2017/3/layout/DropPinTimeline"/>
    <dgm:cxn modelId="{CC0EF48E-5CBB-7F40-8E87-F8F213133B7C}" type="presParOf" srcId="{7B9C7BF4-E96C-6245-9CC6-07D56957A003}" destId="{203AC9DE-37BF-B04D-83EE-4A716D75C68D}" srcOrd="5" destOrd="0" presId="urn:microsoft.com/office/officeart/2017/3/layout/DropPinTimeline"/>
    <dgm:cxn modelId="{65A3F656-444D-DF4E-9735-99A6211E5571}" type="presParOf" srcId="{7B9C7BF4-E96C-6245-9CC6-07D56957A003}" destId="{5053C196-0806-5E48-A5A4-4D946FFAD3FE}" srcOrd="6" destOrd="0" presId="urn:microsoft.com/office/officeart/2017/3/layout/DropPinTimeline"/>
    <dgm:cxn modelId="{2FB53A89-70A0-4E4A-9EED-1B9D1C0D0698}" type="presParOf" srcId="{5053C196-0806-5E48-A5A4-4D946FFAD3FE}" destId="{63587476-C053-D046-A2A6-633AA0495331}" srcOrd="0" destOrd="0" presId="urn:microsoft.com/office/officeart/2017/3/layout/DropPinTimeline"/>
    <dgm:cxn modelId="{F0087D79-9FF1-DA4F-BBE2-F9869C0F59DB}" type="presParOf" srcId="{5053C196-0806-5E48-A5A4-4D946FFAD3FE}" destId="{93900EC3-121D-4B45-8499-418042756F98}" srcOrd="1" destOrd="0" presId="urn:microsoft.com/office/officeart/2017/3/layout/DropPinTimeline"/>
    <dgm:cxn modelId="{88FE31E4-964B-D948-A28E-68E9247CD20F}" type="presParOf" srcId="{93900EC3-121D-4B45-8499-418042756F98}" destId="{0BDFD30A-6846-E64F-A174-05808784DE7C}" srcOrd="0" destOrd="0" presId="urn:microsoft.com/office/officeart/2017/3/layout/DropPinTimeline"/>
    <dgm:cxn modelId="{C5F6AE43-EA19-7C4A-A5DA-2F384B1FDE80}" type="presParOf" srcId="{93900EC3-121D-4B45-8499-418042756F98}" destId="{2B07FC8F-27AE-2748-AAB9-C89A54EBBC4F}" srcOrd="1" destOrd="0" presId="urn:microsoft.com/office/officeart/2017/3/layout/DropPinTimeline"/>
    <dgm:cxn modelId="{9B9DDDCF-6543-2C4A-BEE1-A01FD60B3A6B}" type="presParOf" srcId="{5053C196-0806-5E48-A5A4-4D946FFAD3FE}" destId="{41FAE4F4-6FDA-1240-9136-6839A415EED9}" srcOrd="2" destOrd="0" presId="urn:microsoft.com/office/officeart/2017/3/layout/DropPinTimeline"/>
    <dgm:cxn modelId="{FE9F620F-C9F5-8F44-B4A5-7A7E3DDD1463}" type="presParOf" srcId="{5053C196-0806-5E48-A5A4-4D946FFAD3FE}" destId="{8FB4A221-446A-3240-ACC3-86DE52F68C6F}" srcOrd="3" destOrd="0" presId="urn:microsoft.com/office/officeart/2017/3/layout/DropPinTimeline"/>
    <dgm:cxn modelId="{4F5E93C0-B8CB-0D41-AC9F-EF9659DE73E1}" type="presParOf" srcId="{5053C196-0806-5E48-A5A4-4D946FFAD3FE}" destId="{6C41F2D2-3DF0-5F4A-9013-FB28E96C1EDB}" srcOrd="4" destOrd="0" presId="urn:microsoft.com/office/officeart/2017/3/layout/DropPinTimeline"/>
    <dgm:cxn modelId="{300C2BB4-2C7B-CE41-ACE2-0B4836E12593}" type="presParOf" srcId="{5053C196-0806-5E48-A5A4-4D946FFAD3FE}" destId="{1E64CDEC-6B87-B24D-B455-41839CCFAC41}" srcOrd="5" destOrd="0" presId="urn:microsoft.com/office/officeart/2017/3/layout/DropPinTimeline"/>
    <dgm:cxn modelId="{667E9B03-846E-0044-BA9E-B8E8E5C822C3}" type="presParOf" srcId="{7B9C7BF4-E96C-6245-9CC6-07D56957A003}" destId="{EE1EDF7D-5E68-8E44-A2C9-EEB9AA97AA24}" srcOrd="7" destOrd="0" presId="urn:microsoft.com/office/officeart/2017/3/layout/DropPinTimeline"/>
    <dgm:cxn modelId="{16DEFEBB-189F-034F-A38D-2D4FECAE9C3F}" type="presParOf" srcId="{7B9C7BF4-E96C-6245-9CC6-07D56957A003}" destId="{FF267C72-ED91-374A-8D32-A629A1FD4137}" srcOrd="8" destOrd="0" presId="urn:microsoft.com/office/officeart/2017/3/layout/DropPinTimeline"/>
    <dgm:cxn modelId="{D4649F33-DAD7-4246-AD8F-51C2A54CEAFC}" type="presParOf" srcId="{FF267C72-ED91-374A-8D32-A629A1FD4137}" destId="{A28A662F-89F1-CA47-A9FD-8DCA0011B752}" srcOrd="0" destOrd="0" presId="urn:microsoft.com/office/officeart/2017/3/layout/DropPinTimeline"/>
    <dgm:cxn modelId="{4347F984-70F3-AD4C-B77B-559F77C20AA6}" type="presParOf" srcId="{FF267C72-ED91-374A-8D32-A629A1FD4137}" destId="{38EB6E68-7ED8-1148-9984-A5C1608917B1}" srcOrd="1" destOrd="0" presId="urn:microsoft.com/office/officeart/2017/3/layout/DropPinTimeline"/>
    <dgm:cxn modelId="{6C5F6A60-9AF2-3D41-9DB7-7F054031C308}" type="presParOf" srcId="{38EB6E68-7ED8-1148-9984-A5C1608917B1}" destId="{D2810D2F-D119-A446-9D87-C7F040CCAA8B}" srcOrd="0" destOrd="0" presId="urn:microsoft.com/office/officeart/2017/3/layout/DropPinTimeline"/>
    <dgm:cxn modelId="{3F6F4447-76A9-1A47-81F0-A4C182EB3C64}" type="presParOf" srcId="{38EB6E68-7ED8-1148-9984-A5C1608917B1}" destId="{AC91AD38-9179-E846-BC6F-76F157F370DF}" srcOrd="1" destOrd="0" presId="urn:microsoft.com/office/officeart/2017/3/layout/DropPinTimeline"/>
    <dgm:cxn modelId="{B2D2FACA-40E8-F744-A02C-14F5D529FA95}" type="presParOf" srcId="{FF267C72-ED91-374A-8D32-A629A1FD4137}" destId="{012759FB-433F-364B-9E41-F84C3A29949C}" srcOrd="2" destOrd="0" presId="urn:microsoft.com/office/officeart/2017/3/layout/DropPinTimeline"/>
    <dgm:cxn modelId="{E7893D32-5405-2940-9D02-351339D6B7C4}" type="presParOf" srcId="{FF267C72-ED91-374A-8D32-A629A1FD4137}" destId="{B90023C6-DAF3-0F44-9631-D7BF02E757C1}" srcOrd="3" destOrd="0" presId="urn:microsoft.com/office/officeart/2017/3/layout/DropPinTimeline"/>
    <dgm:cxn modelId="{981D6A78-7E1E-D64B-B780-0FB4D2BF4E67}" type="presParOf" srcId="{FF267C72-ED91-374A-8D32-A629A1FD4137}" destId="{6ADF4C17-CBD7-0341-B6F2-A156D256E381}" srcOrd="4" destOrd="0" presId="urn:microsoft.com/office/officeart/2017/3/layout/DropPinTimeline"/>
    <dgm:cxn modelId="{BFB5CAF5-EB12-6146-B46F-982616B6BED6}" type="presParOf" srcId="{FF267C72-ED91-374A-8D32-A629A1FD4137}" destId="{8B0CF539-3C19-3B4D-802C-20DDC8E86775}" srcOrd="5" destOrd="0" presId="urn:microsoft.com/office/officeart/2017/3/layout/DropPinTimeline"/>
    <dgm:cxn modelId="{A4808275-2B54-5A4F-A851-F61810A48CA8}" type="presParOf" srcId="{7B9C7BF4-E96C-6245-9CC6-07D56957A003}" destId="{8E64A61C-29A2-6E48-948C-95C95F0F0926}" srcOrd="9" destOrd="0" presId="urn:microsoft.com/office/officeart/2017/3/layout/DropPinTimeline"/>
    <dgm:cxn modelId="{2F93B735-40A0-3649-858E-67B19FC2ECC1}" type="presParOf" srcId="{7B9C7BF4-E96C-6245-9CC6-07D56957A003}" destId="{F50CD355-3093-774C-8E46-86C2AE76FDC8}" srcOrd="10" destOrd="0" presId="urn:microsoft.com/office/officeart/2017/3/layout/DropPinTimeline"/>
    <dgm:cxn modelId="{D2808E95-E442-D74F-931F-64A932ABB948}" type="presParOf" srcId="{F50CD355-3093-774C-8E46-86C2AE76FDC8}" destId="{2AA1F800-1B5F-C445-B532-037970D86747}" srcOrd="0" destOrd="0" presId="urn:microsoft.com/office/officeart/2017/3/layout/DropPinTimeline"/>
    <dgm:cxn modelId="{69C01A2B-B64F-4A43-867A-892B6A1D469C}" type="presParOf" srcId="{F50CD355-3093-774C-8E46-86C2AE76FDC8}" destId="{97899C92-1E78-7A45-A77C-FBE3DC7C714B}" srcOrd="1" destOrd="0" presId="urn:microsoft.com/office/officeart/2017/3/layout/DropPinTimeline"/>
    <dgm:cxn modelId="{11D38278-D6FC-BD4A-B616-5C085B021B7E}" type="presParOf" srcId="{97899C92-1E78-7A45-A77C-FBE3DC7C714B}" destId="{9E3588D8-23CA-874F-9343-6E1876DA7BBB}" srcOrd="0" destOrd="0" presId="urn:microsoft.com/office/officeart/2017/3/layout/DropPinTimeline"/>
    <dgm:cxn modelId="{C413AB2C-2C99-A641-8A70-B4094BA9497B}" type="presParOf" srcId="{97899C92-1E78-7A45-A77C-FBE3DC7C714B}" destId="{1A85796A-9B65-C044-8D96-C0591A3F3C2D}" srcOrd="1" destOrd="0" presId="urn:microsoft.com/office/officeart/2017/3/layout/DropPinTimeline"/>
    <dgm:cxn modelId="{6C5DC122-FF60-574C-B98A-8249D68211FB}" type="presParOf" srcId="{F50CD355-3093-774C-8E46-86C2AE76FDC8}" destId="{BBFD3667-FAF3-BE42-AEEC-43FE04D1849B}" srcOrd="2" destOrd="0" presId="urn:microsoft.com/office/officeart/2017/3/layout/DropPinTimeline"/>
    <dgm:cxn modelId="{71F20749-3C69-5340-9DEA-2DD64104A9C7}" type="presParOf" srcId="{F50CD355-3093-774C-8E46-86C2AE76FDC8}" destId="{51CE8A6A-6474-6D48-BE75-D6DE601CBBDA}" srcOrd="3" destOrd="0" presId="urn:microsoft.com/office/officeart/2017/3/layout/DropPinTimeline"/>
    <dgm:cxn modelId="{174AF375-D877-3249-9040-DFD2D81D4B53}" type="presParOf" srcId="{F50CD355-3093-774C-8E46-86C2AE76FDC8}" destId="{715F16EC-4449-7343-AE68-36054F46C2DE}" srcOrd="4" destOrd="0" presId="urn:microsoft.com/office/officeart/2017/3/layout/DropPinTimeline"/>
    <dgm:cxn modelId="{84EA5A3E-9537-9849-9F9A-466B9770D95E}" type="presParOf" srcId="{F50CD355-3093-774C-8E46-86C2AE76FDC8}" destId="{A933CBC6-4F0A-9B43-A47A-863F5037B393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B1FAA-48A1-43B6-BA1A-F9C72CD6441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889344-82D3-46FC-9781-D58D57A46412}">
      <dgm:prSet/>
      <dgm:spPr/>
      <dgm:t>
        <a:bodyPr/>
        <a:lstStyle/>
        <a:p>
          <a:r>
            <a:rPr lang="en-US"/>
            <a:t>Blank canvas</a:t>
          </a:r>
        </a:p>
      </dgm:t>
    </dgm:pt>
    <dgm:pt modelId="{9119F272-21F6-4592-A5FA-F254E0929B82}" type="parTrans" cxnId="{9760ED7B-F48B-4015-ADA5-8B754CD20E2A}">
      <dgm:prSet/>
      <dgm:spPr/>
      <dgm:t>
        <a:bodyPr/>
        <a:lstStyle/>
        <a:p>
          <a:endParaRPr lang="en-US"/>
        </a:p>
      </dgm:t>
    </dgm:pt>
    <dgm:pt modelId="{75C50A3A-6DC4-49C1-871E-F9AD91B4479C}" type="sibTrans" cxnId="{9760ED7B-F48B-4015-ADA5-8B754CD20E2A}">
      <dgm:prSet/>
      <dgm:spPr/>
      <dgm:t>
        <a:bodyPr/>
        <a:lstStyle/>
        <a:p>
          <a:endParaRPr lang="en-US"/>
        </a:p>
      </dgm:t>
    </dgm:pt>
    <dgm:pt modelId="{8A111D0F-348B-4836-9E1D-E1981EAFE1A9}">
      <dgm:prSet/>
      <dgm:spPr/>
      <dgm:t>
        <a:bodyPr/>
        <a:lstStyle/>
        <a:p>
          <a:r>
            <a:rPr lang="en-US" dirty="0"/>
            <a:t>Offer hope about prospects for ‘recovery’</a:t>
          </a:r>
        </a:p>
      </dgm:t>
    </dgm:pt>
    <dgm:pt modelId="{3AAFDB23-3640-4AAD-9810-C3D2DB690728}" type="parTrans" cxnId="{4225E2F9-CBA4-4962-A573-3A635D0E1DEF}">
      <dgm:prSet/>
      <dgm:spPr/>
      <dgm:t>
        <a:bodyPr/>
        <a:lstStyle/>
        <a:p>
          <a:endParaRPr lang="en-US"/>
        </a:p>
      </dgm:t>
    </dgm:pt>
    <dgm:pt modelId="{399AA169-19AE-4D9B-917C-D72FE35C767B}" type="sibTrans" cxnId="{4225E2F9-CBA4-4962-A573-3A635D0E1DEF}">
      <dgm:prSet/>
      <dgm:spPr/>
      <dgm:t>
        <a:bodyPr/>
        <a:lstStyle/>
        <a:p>
          <a:endParaRPr lang="en-US"/>
        </a:p>
      </dgm:t>
    </dgm:pt>
    <dgm:pt modelId="{8EF1C912-2C44-48F1-8E02-7EC5E2A3A87F}">
      <dgm:prSet/>
      <dgm:spPr/>
      <dgm:t>
        <a:bodyPr/>
        <a:lstStyle/>
        <a:p>
          <a:r>
            <a:rPr lang="en-US" dirty="0"/>
            <a:t>Often first person individual/family has met with psychosis experience</a:t>
          </a:r>
        </a:p>
      </dgm:t>
    </dgm:pt>
    <dgm:pt modelId="{2E673B26-6ADB-4F64-87E7-FC599994E902}" type="parTrans" cxnId="{49F61A18-F153-40D6-85CA-E51B7E7D9F47}">
      <dgm:prSet/>
      <dgm:spPr/>
      <dgm:t>
        <a:bodyPr/>
        <a:lstStyle/>
        <a:p>
          <a:endParaRPr lang="en-US"/>
        </a:p>
      </dgm:t>
    </dgm:pt>
    <dgm:pt modelId="{17A4D16F-5A7D-4BDA-B3E1-13F8F290E1F9}" type="sibTrans" cxnId="{49F61A18-F153-40D6-85CA-E51B7E7D9F47}">
      <dgm:prSet/>
      <dgm:spPr/>
      <dgm:t>
        <a:bodyPr/>
        <a:lstStyle/>
        <a:p>
          <a:endParaRPr lang="en-US"/>
        </a:p>
      </dgm:t>
    </dgm:pt>
    <dgm:pt modelId="{B662ABBA-E8F4-42B6-8440-B9717DBF531C}">
      <dgm:prSet custT="1"/>
      <dgm:spPr/>
      <dgm:t>
        <a:bodyPr/>
        <a:lstStyle/>
        <a:p>
          <a:r>
            <a:rPr lang="en-US" sz="1600" dirty="0" err="1"/>
            <a:t>Normalise</a:t>
          </a:r>
          <a:r>
            <a:rPr lang="en-US" sz="1600" dirty="0"/>
            <a:t> talking about psychosis </a:t>
          </a:r>
        </a:p>
        <a:p>
          <a:r>
            <a:rPr lang="en-US" sz="1600" dirty="0"/>
            <a:t>(Hearing Voices Group)</a:t>
          </a:r>
        </a:p>
      </dgm:t>
    </dgm:pt>
    <dgm:pt modelId="{4ADB0E5D-DDB1-4411-974D-43541AC40DAC}" type="parTrans" cxnId="{FC07B891-DCD9-4945-BAD4-133DB3CB77F2}">
      <dgm:prSet/>
      <dgm:spPr/>
      <dgm:t>
        <a:bodyPr/>
        <a:lstStyle/>
        <a:p>
          <a:endParaRPr lang="en-US"/>
        </a:p>
      </dgm:t>
    </dgm:pt>
    <dgm:pt modelId="{8277B4A4-0B97-43FE-BD4F-7D5CA7F3CA49}" type="sibTrans" cxnId="{FC07B891-DCD9-4945-BAD4-133DB3CB77F2}">
      <dgm:prSet/>
      <dgm:spPr/>
      <dgm:t>
        <a:bodyPr/>
        <a:lstStyle/>
        <a:p>
          <a:endParaRPr lang="en-US"/>
        </a:p>
      </dgm:t>
    </dgm:pt>
    <dgm:pt modelId="{5F50ED2A-42B9-4A6E-8351-166EEC6E665C}">
      <dgm:prSet/>
      <dgm:spPr/>
      <dgm:t>
        <a:bodyPr/>
        <a:lstStyle/>
        <a:p>
          <a:r>
            <a:rPr lang="en-US" dirty="0"/>
            <a:t>Everyday activities (goals based)</a:t>
          </a:r>
        </a:p>
      </dgm:t>
    </dgm:pt>
    <dgm:pt modelId="{4994D349-2DF6-4ECA-B0ED-2117CCE222F8}" type="parTrans" cxnId="{95C4E14A-8F23-488A-8820-61CF0ADEBFB5}">
      <dgm:prSet/>
      <dgm:spPr/>
      <dgm:t>
        <a:bodyPr/>
        <a:lstStyle/>
        <a:p>
          <a:endParaRPr lang="en-US"/>
        </a:p>
      </dgm:t>
    </dgm:pt>
    <dgm:pt modelId="{DECD45E6-ABC6-45C2-B969-D62C3529BA47}" type="sibTrans" cxnId="{95C4E14A-8F23-488A-8820-61CF0ADEBFB5}">
      <dgm:prSet/>
      <dgm:spPr/>
      <dgm:t>
        <a:bodyPr/>
        <a:lstStyle/>
        <a:p>
          <a:endParaRPr lang="en-US"/>
        </a:p>
      </dgm:t>
    </dgm:pt>
    <dgm:pt modelId="{F6C987E8-B2CE-408D-96F5-C484B7CC9971}">
      <dgm:prSet/>
      <dgm:spPr/>
      <dgm:t>
        <a:bodyPr/>
        <a:lstStyle/>
        <a:p>
          <a:r>
            <a:rPr lang="en-US" dirty="0"/>
            <a:t>Navigation of the service</a:t>
          </a:r>
        </a:p>
      </dgm:t>
    </dgm:pt>
    <dgm:pt modelId="{90FB55AF-6FF3-43A7-B786-2FCD20B26DA6}" type="parTrans" cxnId="{89953F7A-E412-44FB-9401-A667C9388ACD}">
      <dgm:prSet/>
      <dgm:spPr/>
      <dgm:t>
        <a:bodyPr/>
        <a:lstStyle/>
        <a:p>
          <a:endParaRPr lang="en-US"/>
        </a:p>
      </dgm:t>
    </dgm:pt>
    <dgm:pt modelId="{F96C2E16-4EA0-4F18-AD51-618A1ED572D2}" type="sibTrans" cxnId="{89953F7A-E412-44FB-9401-A667C9388ACD}">
      <dgm:prSet/>
      <dgm:spPr/>
      <dgm:t>
        <a:bodyPr/>
        <a:lstStyle/>
        <a:p>
          <a:endParaRPr lang="en-US"/>
        </a:p>
      </dgm:t>
    </dgm:pt>
    <dgm:pt modelId="{9AD2DCA5-12CB-4822-8DE8-CE84338FF778}">
      <dgm:prSet/>
      <dgm:spPr/>
      <dgm:t>
        <a:bodyPr/>
        <a:lstStyle/>
        <a:p>
          <a:r>
            <a:rPr lang="en-US"/>
            <a:t>Support person to expand social network</a:t>
          </a:r>
        </a:p>
      </dgm:t>
    </dgm:pt>
    <dgm:pt modelId="{9625926C-5F39-49C5-B16A-715EE0BF846A}" type="parTrans" cxnId="{13CBDF72-C8B3-44D6-BB0F-9C36625DC384}">
      <dgm:prSet/>
      <dgm:spPr/>
      <dgm:t>
        <a:bodyPr/>
        <a:lstStyle/>
        <a:p>
          <a:endParaRPr lang="en-US"/>
        </a:p>
      </dgm:t>
    </dgm:pt>
    <dgm:pt modelId="{01D141B7-9091-4A89-B91F-191D679BAB39}" type="sibTrans" cxnId="{13CBDF72-C8B3-44D6-BB0F-9C36625DC384}">
      <dgm:prSet/>
      <dgm:spPr/>
      <dgm:t>
        <a:bodyPr/>
        <a:lstStyle/>
        <a:p>
          <a:endParaRPr lang="en-US"/>
        </a:p>
      </dgm:t>
    </dgm:pt>
    <dgm:pt modelId="{C47BE3C7-D212-4003-84C8-327461B465EB}">
      <dgm:prSet/>
      <dgm:spPr/>
      <dgm:t>
        <a:bodyPr/>
        <a:lstStyle/>
        <a:p>
          <a:r>
            <a:rPr lang="en-US" dirty="0"/>
            <a:t>Link between clinical team, recovery college and VCSE </a:t>
          </a:r>
          <a:r>
            <a:rPr lang="en-US" dirty="0" err="1"/>
            <a:t>organisations</a:t>
          </a:r>
          <a:endParaRPr lang="en-US" dirty="0"/>
        </a:p>
      </dgm:t>
    </dgm:pt>
    <dgm:pt modelId="{CA381329-95CE-4809-8112-5526984A0E6A}" type="parTrans" cxnId="{77785840-E5C4-4157-BA45-A0692E6D4665}">
      <dgm:prSet/>
      <dgm:spPr/>
      <dgm:t>
        <a:bodyPr/>
        <a:lstStyle/>
        <a:p>
          <a:endParaRPr lang="en-US"/>
        </a:p>
      </dgm:t>
    </dgm:pt>
    <dgm:pt modelId="{82189A22-F6D0-4BEE-9283-B0810E68AB61}" type="sibTrans" cxnId="{77785840-E5C4-4157-BA45-A0692E6D4665}">
      <dgm:prSet/>
      <dgm:spPr/>
      <dgm:t>
        <a:bodyPr/>
        <a:lstStyle/>
        <a:p>
          <a:endParaRPr lang="en-US"/>
        </a:p>
      </dgm:t>
    </dgm:pt>
    <dgm:pt modelId="{7B57F6C1-A845-4807-B20B-EAD2EEBAAA74}">
      <dgm:prSet/>
      <dgm:spPr/>
      <dgm:t>
        <a:bodyPr/>
        <a:lstStyle/>
        <a:p>
          <a:r>
            <a:rPr lang="en-US" dirty="0"/>
            <a:t>Co-facilitate Open Dialogue meetings (completed PGCert/1 year training)</a:t>
          </a:r>
        </a:p>
      </dgm:t>
    </dgm:pt>
    <dgm:pt modelId="{55606C59-AB46-4C9F-AC42-C88A94ADF5FA}" type="parTrans" cxnId="{69032E0D-D4EA-4C6E-B1F7-06B79B84498A}">
      <dgm:prSet/>
      <dgm:spPr/>
      <dgm:t>
        <a:bodyPr/>
        <a:lstStyle/>
        <a:p>
          <a:endParaRPr lang="en-US"/>
        </a:p>
      </dgm:t>
    </dgm:pt>
    <dgm:pt modelId="{09A56DB1-6AD5-4E10-A5AE-9AFD7AD24FA5}" type="sibTrans" cxnId="{69032E0D-D4EA-4C6E-B1F7-06B79B84498A}">
      <dgm:prSet/>
      <dgm:spPr/>
      <dgm:t>
        <a:bodyPr/>
        <a:lstStyle/>
        <a:p>
          <a:endParaRPr lang="en-US"/>
        </a:p>
      </dgm:t>
    </dgm:pt>
    <dgm:pt modelId="{59A87EF0-9639-F545-A01B-C60899688B84}" type="pres">
      <dgm:prSet presAssocID="{10CB1FAA-48A1-43B6-BA1A-F9C72CD64415}" presName="diagram" presStyleCnt="0">
        <dgm:presLayoutVars>
          <dgm:dir/>
          <dgm:resizeHandles val="exact"/>
        </dgm:presLayoutVars>
      </dgm:prSet>
      <dgm:spPr/>
    </dgm:pt>
    <dgm:pt modelId="{E42573A7-670F-D441-8909-57C74C4D34AC}" type="pres">
      <dgm:prSet presAssocID="{E7889344-82D3-46FC-9781-D58D57A46412}" presName="node" presStyleLbl="node1" presStyleIdx="0" presStyleCnt="9">
        <dgm:presLayoutVars>
          <dgm:bulletEnabled val="1"/>
        </dgm:presLayoutVars>
      </dgm:prSet>
      <dgm:spPr/>
    </dgm:pt>
    <dgm:pt modelId="{5E5CCF55-A108-CC4E-8524-136AF552F567}" type="pres">
      <dgm:prSet presAssocID="{75C50A3A-6DC4-49C1-871E-F9AD91B4479C}" presName="sibTrans" presStyleCnt="0"/>
      <dgm:spPr/>
    </dgm:pt>
    <dgm:pt modelId="{C6CD86B8-5A3F-674F-98F7-BA6F8514414B}" type="pres">
      <dgm:prSet presAssocID="{8A111D0F-348B-4836-9E1D-E1981EAFE1A9}" presName="node" presStyleLbl="node1" presStyleIdx="1" presStyleCnt="9">
        <dgm:presLayoutVars>
          <dgm:bulletEnabled val="1"/>
        </dgm:presLayoutVars>
      </dgm:prSet>
      <dgm:spPr/>
    </dgm:pt>
    <dgm:pt modelId="{D2B72DBE-38DE-7C40-A1D9-3847DFB876F7}" type="pres">
      <dgm:prSet presAssocID="{399AA169-19AE-4D9B-917C-D72FE35C767B}" presName="sibTrans" presStyleCnt="0"/>
      <dgm:spPr/>
    </dgm:pt>
    <dgm:pt modelId="{B298F36D-FE7E-2746-B46E-57FEDA01EC68}" type="pres">
      <dgm:prSet presAssocID="{8EF1C912-2C44-48F1-8E02-7EC5E2A3A87F}" presName="node" presStyleLbl="node1" presStyleIdx="2" presStyleCnt="9">
        <dgm:presLayoutVars>
          <dgm:bulletEnabled val="1"/>
        </dgm:presLayoutVars>
      </dgm:prSet>
      <dgm:spPr/>
    </dgm:pt>
    <dgm:pt modelId="{A8A4379D-001C-4144-9C5C-558DBD41A646}" type="pres">
      <dgm:prSet presAssocID="{17A4D16F-5A7D-4BDA-B3E1-13F8F290E1F9}" presName="sibTrans" presStyleCnt="0"/>
      <dgm:spPr/>
    </dgm:pt>
    <dgm:pt modelId="{0127AC2C-A152-704E-A956-BA54820D307D}" type="pres">
      <dgm:prSet presAssocID="{B662ABBA-E8F4-42B6-8440-B9717DBF531C}" presName="node" presStyleLbl="node1" presStyleIdx="3" presStyleCnt="9">
        <dgm:presLayoutVars>
          <dgm:bulletEnabled val="1"/>
        </dgm:presLayoutVars>
      </dgm:prSet>
      <dgm:spPr/>
    </dgm:pt>
    <dgm:pt modelId="{ABF00DFC-4832-584A-8948-58162D81DE7B}" type="pres">
      <dgm:prSet presAssocID="{8277B4A4-0B97-43FE-BD4F-7D5CA7F3CA49}" presName="sibTrans" presStyleCnt="0"/>
      <dgm:spPr/>
    </dgm:pt>
    <dgm:pt modelId="{D64192B6-0D44-304F-B039-8DFFDB7B3C40}" type="pres">
      <dgm:prSet presAssocID="{5F50ED2A-42B9-4A6E-8351-166EEC6E665C}" presName="node" presStyleLbl="node1" presStyleIdx="4" presStyleCnt="9">
        <dgm:presLayoutVars>
          <dgm:bulletEnabled val="1"/>
        </dgm:presLayoutVars>
      </dgm:prSet>
      <dgm:spPr/>
    </dgm:pt>
    <dgm:pt modelId="{DC74E6B4-A2B5-7A4F-B878-D4838DBF41D6}" type="pres">
      <dgm:prSet presAssocID="{DECD45E6-ABC6-45C2-B969-D62C3529BA47}" presName="sibTrans" presStyleCnt="0"/>
      <dgm:spPr/>
    </dgm:pt>
    <dgm:pt modelId="{D4DBD924-7664-7741-8B21-92E565E557B6}" type="pres">
      <dgm:prSet presAssocID="{F6C987E8-B2CE-408D-96F5-C484B7CC9971}" presName="node" presStyleLbl="node1" presStyleIdx="5" presStyleCnt="9">
        <dgm:presLayoutVars>
          <dgm:bulletEnabled val="1"/>
        </dgm:presLayoutVars>
      </dgm:prSet>
      <dgm:spPr/>
    </dgm:pt>
    <dgm:pt modelId="{7D19ED8A-111B-F846-B25B-4A0278D6B62E}" type="pres">
      <dgm:prSet presAssocID="{F96C2E16-4EA0-4F18-AD51-618A1ED572D2}" presName="sibTrans" presStyleCnt="0"/>
      <dgm:spPr/>
    </dgm:pt>
    <dgm:pt modelId="{3445901D-12E6-DA4A-BA80-4D1C57F343E0}" type="pres">
      <dgm:prSet presAssocID="{9AD2DCA5-12CB-4822-8DE8-CE84338FF778}" presName="node" presStyleLbl="node1" presStyleIdx="6" presStyleCnt="9">
        <dgm:presLayoutVars>
          <dgm:bulletEnabled val="1"/>
        </dgm:presLayoutVars>
      </dgm:prSet>
      <dgm:spPr/>
    </dgm:pt>
    <dgm:pt modelId="{EF0CE596-E5AF-E648-A65D-4C75C6F3E5A1}" type="pres">
      <dgm:prSet presAssocID="{01D141B7-9091-4A89-B91F-191D679BAB39}" presName="sibTrans" presStyleCnt="0"/>
      <dgm:spPr/>
    </dgm:pt>
    <dgm:pt modelId="{2FCED22E-0430-F240-92FD-6D331D31F9D5}" type="pres">
      <dgm:prSet presAssocID="{C47BE3C7-D212-4003-84C8-327461B465EB}" presName="node" presStyleLbl="node1" presStyleIdx="7" presStyleCnt="9">
        <dgm:presLayoutVars>
          <dgm:bulletEnabled val="1"/>
        </dgm:presLayoutVars>
      </dgm:prSet>
      <dgm:spPr/>
    </dgm:pt>
    <dgm:pt modelId="{B408B94C-811F-2F41-A251-6CA7DCBBB3B9}" type="pres">
      <dgm:prSet presAssocID="{82189A22-F6D0-4BEE-9283-B0810E68AB61}" presName="sibTrans" presStyleCnt="0"/>
      <dgm:spPr/>
    </dgm:pt>
    <dgm:pt modelId="{777825E9-177F-2147-A685-E11647531AFE}" type="pres">
      <dgm:prSet presAssocID="{7B57F6C1-A845-4807-B20B-EAD2EEBAAA74}" presName="node" presStyleLbl="node1" presStyleIdx="8" presStyleCnt="9">
        <dgm:presLayoutVars>
          <dgm:bulletEnabled val="1"/>
        </dgm:presLayoutVars>
      </dgm:prSet>
      <dgm:spPr/>
    </dgm:pt>
  </dgm:ptLst>
  <dgm:cxnLst>
    <dgm:cxn modelId="{D33E0709-28D1-9143-996E-1FA83201D24C}" type="presOf" srcId="{B662ABBA-E8F4-42B6-8440-B9717DBF531C}" destId="{0127AC2C-A152-704E-A956-BA54820D307D}" srcOrd="0" destOrd="0" presId="urn:microsoft.com/office/officeart/2005/8/layout/default"/>
    <dgm:cxn modelId="{69032E0D-D4EA-4C6E-B1F7-06B79B84498A}" srcId="{10CB1FAA-48A1-43B6-BA1A-F9C72CD64415}" destId="{7B57F6C1-A845-4807-B20B-EAD2EEBAAA74}" srcOrd="8" destOrd="0" parTransId="{55606C59-AB46-4C9F-AC42-C88A94ADF5FA}" sibTransId="{09A56DB1-6AD5-4E10-A5AE-9AFD7AD24FA5}"/>
    <dgm:cxn modelId="{B3A16115-754B-2746-9768-A88C3A7DA167}" type="presOf" srcId="{5F50ED2A-42B9-4A6E-8351-166EEC6E665C}" destId="{D64192B6-0D44-304F-B039-8DFFDB7B3C40}" srcOrd="0" destOrd="0" presId="urn:microsoft.com/office/officeart/2005/8/layout/default"/>
    <dgm:cxn modelId="{49F61A18-F153-40D6-85CA-E51B7E7D9F47}" srcId="{10CB1FAA-48A1-43B6-BA1A-F9C72CD64415}" destId="{8EF1C912-2C44-48F1-8E02-7EC5E2A3A87F}" srcOrd="2" destOrd="0" parTransId="{2E673B26-6ADB-4F64-87E7-FC599994E902}" sibTransId="{17A4D16F-5A7D-4BDA-B3E1-13F8F290E1F9}"/>
    <dgm:cxn modelId="{A1DACD24-3BA8-114A-AEC1-CD55C5B13BE0}" type="presOf" srcId="{E7889344-82D3-46FC-9781-D58D57A46412}" destId="{E42573A7-670F-D441-8909-57C74C4D34AC}" srcOrd="0" destOrd="0" presId="urn:microsoft.com/office/officeart/2005/8/layout/default"/>
    <dgm:cxn modelId="{CEDBEE24-13B9-6542-961B-63E44B8A837F}" type="presOf" srcId="{10CB1FAA-48A1-43B6-BA1A-F9C72CD64415}" destId="{59A87EF0-9639-F545-A01B-C60899688B84}" srcOrd="0" destOrd="0" presId="urn:microsoft.com/office/officeart/2005/8/layout/default"/>
    <dgm:cxn modelId="{77785840-E5C4-4157-BA45-A0692E6D4665}" srcId="{10CB1FAA-48A1-43B6-BA1A-F9C72CD64415}" destId="{C47BE3C7-D212-4003-84C8-327461B465EB}" srcOrd="7" destOrd="0" parTransId="{CA381329-95CE-4809-8112-5526984A0E6A}" sibTransId="{82189A22-F6D0-4BEE-9283-B0810E68AB61}"/>
    <dgm:cxn modelId="{95C4E14A-8F23-488A-8820-61CF0ADEBFB5}" srcId="{10CB1FAA-48A1-43B6-BA1A-F9C72CD64415}" destId="{5F50ED2A-42B9-4A6E-8351-166EEC6E665C}" srcOrd="4" destOrd="0" parTransId="{4994D349-2DF6-4ECA-B0ED-2117CCE222F8}" sibTransId="{DECD45E6-ABC6-45C2-B969-D62C3529BA47}"/>
    <dgm:cxn modelId="{1DE2C451-7698-B94A-B3D4-F977823F9AA1}" type="presOf" srcId="{C47BE3C7-D212-4003-84C8-327461B465EB}" destId="{2FCED22E-0430-F240-92FD-6D331D31F9D5}" srcOrd="0" destOrd="0" presId="urn:microsoft.com/office/officeart/2005/8/layout/default"/>
    <dgm:cxn modelId="{13CBDF72-C8B3-44D6-BB0F-9C36625DC384}" srcId="{10CB1FAA-48A1-43B6-BA1A-F9C72CD64415}" destId="{9AD2DCA5-12CB-4822-8DE8-CE84338FF778}" srcOrd="6" destOrd="0" parTransId="{9625926C-5F39-49C5-B16A-715EE0BF846A}" sibTransId="{01D141B7-9091-4A89-B91F-191D679BAB39}"/>
    <dgm:cxn modelId="{8700DE77-6D9D-F84E-BCEF-DE2271451B1B}" type="presOf" srcId="{8A111D0F-348B-4836-9E1D-E1981EAFE1A9}" destId="{C6CD86B8-5A3F-674F-98F7-BA6F8514414B}" srcOrd="0" destOrd="0" presId="urn:microsoft.com/office/officeart/2005/8/layout/default"/>
    <dgm:cxn modelId="{89953F7A-E412-44FB-9401-A667C9388ACD}" srcId="{10CB1FAA-48A1-43B6-BA1A-F9C72CD64415}" destId="{F6C987E8-B2CE-408D-96F5-C484B7CC9971}" srcOrd="5" destOrd="0" parTransId="{90FB55AF-6FF3-43A7-B786-2FCD20B26DA6}" sibTransId="{F96C2E16-4EA0-4F18-AD51-618A1ED572D2}"/>
    <dgm:cxn modelId="{9760ED7B-F48B-4015-ADA5-8B754CD20E2A}" srcId="{10CB1FAA-48A1-43B6-BA1A-F9C72CD64415}" destId="{E7889344-82D3-46FC-9781-D58D57A46412}" srcOrd="0" destOrd="0" parTransId="{9119F272-21F6-4592-A5FA-F254E0929B82}" sibTransId="{75C50A3A-6DC4-49C1-871E-F9AD91B4479C}"/>
    <dgm:cxn modelId="{E032C17F-ED09-1C40-A0D5-C7B4DE3F1ACD}" type="presOf" srcId="{F6C987E8-B2CE-408D-96F5-C484B7CC9971}" destId="{D4DBD924-7664-7741-8B21-92E565E557B6}" srcOrd="0" destOrd="0" presId="urn:microsoft.com/office/officeart/2005/8/layout/default"/>
    <dgm:cxn modelId="{67CF7287-6455-AB40-8DE2-670715FA8427}" type="presOf" srcId="{8EF1C912-2C44-48F1-8E02-7EC5E2A3A87F}" destId="{B298F36D-FE7E-2746-B46E-57FEDA01EC68}" srcOrd="0" destOrd="0" presId="urn:microsoft.com/office/officeart/2005/8/layout/default"/>
    <dgm:cxn modelId="{FC07B891-DCD9-4945-BAD4-133DB3CB77F2}" srcId="{10CB1FAA-48A1-43B6-BA1A-F9C72CD64415}" destId="{B662ABBA-E8F4-42B6-8440-B9717DBF531C}" srcOrd="3" destOrd="0" parTransId="{4ADB0E5D-DDB1-4411-974D-43541AC40DAC}" sibTransId="{8277B4A4-0B97-43FE-BD4F-7D5CA7F3CA49}"/>
    <dgm:cxn modelId="{AF7345A1-244E-9346-88A0-B9569070C3A7}" type="presOf" srcId="{7B57F6C1-A845-4807-B20B-EAD2EEBAAA74}" destId="{777825E9-177F-2147-A685-E11647531AFE}" srcOrd="0" destOrd="0" presId="urn:microsoft.com/office/officeart/2005/8/layout/default"/>
    <dgm:cxn modelId="{8533ECAC-DBD5-AF4D-A7E9-7A4ADBD24882}" type="presOf" srcId="{9AD2DCA5-12CB-4822-8DE8-CE84338FF778}" destId="{3445901D-12E6-DA4A-BA80-4D1C57F343E0}" srcOrd="0" destOrd="0" presId="urn:microsoft.com/office/officeart/2005/8/layout/default"/>
    <dgm:cxn modelId="{4225E2F9-CBA4-4962-A573-3A635D0E1DEF}" srcId="{10CB1FAA-48A1-43B6-BA1A-F9C72CD64415}" destId="{8A111D0F-348B-4836-9E1D-E1981EAFE1A9}" srcOrd="1" destOrd="0" parTransId="{3AAFDB23-3640-4AAD-9810-C3D2DB690728}" sibTransId="{399AA169-19AE-4D9B-917C-D72FE35C767B}"/>
    <dgm:cxn modelId="{93D28F42-B316-1E45-ACE1-0DDA6AA09960}" type="presParOf" srcId="{59A87EF0-9639-F545-A01B-C60899688B84}" destId="{E42573A7-670F-D441-8909-57C74C4D34AC}" srcOrd="0" destOrd="0" presId="urn:microsoft.com/office/officeart/2005/8/layout/default"/>
    <dgm:cxn modelId="{6A07DC0E-A5E2-A740-9341-894502502376}" type="presParOf" srcId="{59A87EF0-9639-F545-A01B-C60899688B84}" destId="{5E5CCF55-A108-CC4E-8524-136AF552F567}" srcOrd="1" destOrd="0" presId="urn:microsoft.com/office/officeart/2005/8/layout/default"/>
    <dgm:cxn modelId="{3F9A286F-F246-6047-9153-4D578ACC91F7}" type="presParOf" srcId="{59A87EF0-9639-F545-A01B-C60899688B84}" destId="{C6CD86B8-5A3F-674F-98F7-BA6F8514414B}" srcOrd="2" destOrd="0" presId="urn:microsoft.com/office/officeart/2005/8/layout/default"/>
    <dgm:cxn modelId="{A8181E02-8DDB-0B47-BB07-FD34861968A8}" type="presParOf" srcId="{59A87EF0-9639-F545-A01B-C60899688B84}" destId="{D2B72DBE-38DE-7C40-A1D9-3847DFB876F7}" srcOrd="3" destOrd="0" presId="urn:microsoft.com/office/officeart/2005/8/layout/default"/>
    <dgm:cxn modelId="{F5CF9540-EB4F-4949-9849-2C5E86E35201}" type="presParOf" srcId="{59A87EF0-9639-F545-A01B-C60899688B84}" destId="{B298F36D-FE7E-2746-B46E-57FEDA01EC68}" srcOrd="4" destOrd="0" presId="urn:microsoft.com/office/officeart/2005/8/layout/default"/>
    <dgm:cxn modelId="{CF449F38-6804-DD4C-8016-42FC2BB2AED0}" type="presParOf" srcId="{59A87EF0-9639-F545-A01B-C60899688B84}" destId="{A8A4379D-001C-4144-9C5C-558DBD41A646}" srcOrd="5" destOrd="0" presId="urn:microsoft.com/office/officeart/2005/8/layout/default"/>
    <dgm:cxn modelId="{53D01433-BBB3-3B43-A157-148039E380AD}" type="presParOf" srcId="{59A87EF0-9639-F545-A01B-C60899688B84}" destId="{0127AC2C-A152-704E-A956-BA54820D307D}" srcOrd="6" destOrd="0" presId="urn:microsoft.com/office/officeart/2005/8/layout/default"/>
    <dgm:cxn modelId="{FC8056B8-75B1-6B44-A8B8-57AECDF6A0C5}" type="presParOf" srcId="{59A87EF0-9639-F545-A01B-C60899688B84}" destId="{ABF00DFC-4832-584A-8948-58162D81DE7B}" srcOrd="7" destOrd="0" presId="urn:microsoft.com/office/officeart/2005/8/layout/default"/>
    <dgm:cxn modelId="{1FD9FDBD-8F0C-5C4C-A7C6-4288B222F279}" type="presParOf" srcId="{59A87EF0-9639-F545-A01B-C60899688B84}" destId="{D64192B6-0D44-304F-B039-8DFFDB7B3C40}" srcOrd="8" destOrd="0" presId="urn:microsoft.com/office/officeart/2005/8/layout/default"/>
    <dgm:cxn modelId="{409648D9-6E22-2748-A6CD-6286569A21D7}" type="presParOf" srcId="{59A87EF0-9639-F545-A01B-C60899688B84}" destId="{DC74E6B4-A2B5-7A4F-B878-D4838DBF41D6}" srcOrd="9" destOrd="0" presId="urn:microsoft.com/office/officeart/2005/8/layout/default"/>
    <dgm:cxn modelId="{B58114BA-FE14-9545-BA9A-4811ECF0500D}" type="presParOf" srcId="{59A87EF0-9639-F545-A01B-C60899688B84}" destId="{D4DBD924-7664-7741-8B21-92E565E557B6}" srcOrd="10" destOrd="0" presId="urn:microsoft.com/office/officeart/2005/8/layout/default"/>
    <dgm:cxn modelId="{88DB0677-9BC8-0C45-B552-A138739E1B3A}" type="presParOf" srcId="{59A87EF0-9639-F545-A01B-C60899688B84}" destId="{7D19ED8A-111B-F846-B25B-4A0278D6B62E}" srcOrd="11" destOrd="0" presId="urn:microsoft.com/office/officeart/2005/8/layout/default"/>
    <dgm:cxn modelId="{E1F5058E-6E3A-4C47-917B-CBA9D71BE530}" type="presParOf" srcId="{59A87EF0-9639-F545-A01B-C60899688B84}" destId="{3445901D-12E6-DA4A-BA80-4D1C57F343E0}" srcOrd="12" destOrd="0" presId="urn:microsoft.com/office/officeart/2005/8/layout/default"/>
    <dgm:cxn modelId="{ED60D615-760A-1D4E-A568-85066FEAEAB2}" type="presParOf" srcId="{59A87EF0-9639-F545-A01B-C60899688B84}" destId="{EF0CE596-E5AF-E648-A65D-4C75C6F3E5A1}" srcOrd="13" destOrd="0" presId="urn:microsoft.com/office/officeart/2005/8/layout/default"/>
    <dgm:cxn modelId="{DA6FF0D1-192F-2A4A-A1EF-A52E27E18B7A}" type="presParOf" srcId="{59A87EF0-9639-F545-A01B-C60899688B84}" destId="{2FCED22E-0430-F240-92FD-6D331D31F9D5}" srcOrd="14" destOrd="0" presId="urn:microsoft.com/office/officeart/2005/8/layout/default"/>
    <dgm:cxn modelId="{6066A444-27D1-504B-BC33-A0A8E499FBDF}" type="presParOf" srcId="{59A87EF0-9639-F545-A01B-C60899688B84}" destId="{B408B94C-811F-2F41-A251-6CA7DCBBB3B9}" srcOrd="15" destOrd="0" presId="urn:microsoft.com/office/officeart/2005/8/layout/default"/>
    <dgm:cxn modelId="{31D637AB-8C95-114C-94D5-CC5827EDBC24}" type="presParOf" srcId="{59A87EF0-9639-F545-A01B-C60899688B84}" destId="{777825E9-177F-2147-A685-E11647531AF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57B121-C74E-4F05-8894-F5F2DEA375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A3BB649-E206-40BD-9A33-25FC9A22BC86}">
      <dgm:prSet/>
      <dgm:spPr/>
      <dgm:t>
        <a:bodyPr/>
        <a:lstStyle/>
        <a:p>
          <a:r>
            <a:rPr lang="en-US" dirty="0"/>
            <a:t>Get to know peer support workers and how </a:t>
          </a:r>
          <a:r>
            <a:rPr lang="en-US" i="1" dirty="0"/>
            <a:t>they</a:t>
          </a:r>
          <a:r>
            <a:rPr lang="en-US" dirty="0"/>
            <a:t> define their role</a:t>
          </a:r>
        </a:p>
      </dgm:t>
    </dgm:pt>
    <dgm:pt modelId="{4BCE9C42-CDF4-4B6C-A8E0-077FC44F8869}" type="parTrans" cxnId="{BCE5CF55-49CA-48AF-8805-F3860512EEF5}">
      <dgm:prSet/>
      <dgm:spPr/>
      <dgm:t>
        <a:bodyPr/>
        <a:lstStyle/>
        <a:p>
          <a:endParaRPr lang="en-US"/>
        </a:p>
      </dgm:t>
    </dgm:pt>
    <dgm:pt modelId="{14BF6F64-5143-46EB-BFE4-7C336796EB00}" type="sibTrans" cxnId="{BCE5CF55-49CA-48AF-8805-F3860512EEF5}">
      <dgm:prSet/>
      <dgm:spPr/>
      <dgm:t>
        <a:bodyPr/>
        <a:lstStyle/>
        <a:p>
          <a:endParaRPr lang="en-US"/>
        </a:p>
      </dgm:t>
    </dgm:pt>
    <dgm:pt modelId="{CB86F933-ACEB-4B8F-8C6E-4D62579092C4}">
      <dgm:prSet/>
      <dgm:spPr/>
      <dgm:t>
        <a:bodyPr/>
        <a:lstStyle/>
        <a:p>
          <a:r>
            <a:rPr lang="en-US"/>
            <a:t>Be aware of the ‘clinical gaze’ and role creep</a:t>
          </a:r>
        </a:p>
      </dgm:t>
    </dgm:pt>
    <dgm:pt modelId="{8D6DC51A-6E0D-4738-BE9F-FAD98648FC6A}" type="parTrans" cxnId="{6331310A-AB26-4BDA-B218-90A9F1113580}">
      <dgm:prSet/>
      <dgm:spPr/>
      <dgm:t>
        <a:bodyPr/>
        <a:lstStyle/>
        <a:p>
          <a:endParaRPr lang="en-US"/>
        </a:p>
      </dgm:t>
    </dgm:pt>
    <dgm:pt modelId="{0960BE42-696D-4726-957B-85E565CB320C}" type="sibTrans" cxnId="{6331310A-AB26-4BDA-B218-90A9F1113580}">
      <dgm:prSet/>
      <dgm:spPr/>
      <dgm:t>
        <a:bodyPr/>
        <a:lstStyle/>
        <a:p>
          <a:endParaRPr lang="en-US"/>
        </a:p>
      </dgm:t>
    </dgm:pt>
    <dgm:pt modelId="{F77033D0-2118-4C23-AC28-E243AE83A21A}">
      <dgm:prSet/>
      <dgm:spPr/>
      <dgm:t>
        <a:bodyPr/>
        <a:lstStyle/>
        <a:p>
          <a:r>
            <a:rPr lang="en-US"/>
            <a:t>Approach contribution of non-clinical roles with open mindedness </a:t>
          </a:r>
        </a:p>
      </dgm:t>
    </dgm:pt>
    <dgm:pt modelId="{416D91A3-B1BE-4995-8489-F7257461DD92}" type="parTrans" cxnId="{BEB4EADD-C494-4E37-96D0-A92DEBACCC39}">
      <dgm:prSet/>
      <dgm:spPr/>
      <dgm:t>
        <a:bodyPr/>
        <a:lstStyle/>
        <a:p>
          <a:endParaRPr lang="en-US"/>
        </a:p>
      </dgm:t>
    </dgm:pt>
    <dgm:pt modelId="{619C7827-57ED-468C-AEBB-D2C749A211CB}" type="sibTrans" cxnId="{BEB4EADD-C494-4E37-96D0-A92DEBACCC39}">
      <dgm:prSet/>
      <dgm:spPr/>
      <dgm:t>
        <a:bodyPr/>
        <a:lstStyle/>
        <a:p>
          <a:endParaRPr lang="en-US"/>
        </a:p>
      </dgm:t>
    </dgm:pt>
    <dgm:pt modelId="{5A2BB66E-2204-4DD0-97F0-A94894179EE9}" type="pres">
      <dgm:prSet presAssocID="{B757B121-C74E-4F05-8894-F5F2DEA375AE}" presName="root" presStyleCnt="0">
        <dgm:presLayoutVars>
          <dgm:dir/>
          <dgm:resizeHandles val="exact"/>
        </dgm:presLayoutVars>
      </dgm:prSet>
      <dgm:spPr/>
    </dgm:pt>
    <dgm:pt modelId="{4512D347-08D2-414D-99AC-B461A598672D}" type="pres">
      <dgm:prSet presAssocID="{9A3BB649-E206-40BD-9A33-25FC9A22BC86}" presName="compNode" presStyleCnt="0"/>
      <dgm:spPr/>
    </dgm:pt>
    <dgm:pt modelId="{9D5C8934-0DC7-4FD7-B8E8-7C350B0A542D}" type="pres">
      <dgm:prSet presAssocID="{9A3BB649-E206-40BD-9A33-25FC9A22BC86}" presName="bgRect" presStyleLbl="bgShp" presStyleIdx="0" presStyleCnt="3"/>
      <dgm:spPr/>
    </dgm:pt>
    <dgm:pt modelId="{DB3B2C8C-1545-48A8-B4E6-AB90FCEF6A85}" type="pres">
      <dgm:prSet presAssocID="{9A3BB649-E206-40BD-9A33-25FC9A22BC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8C5AA70-92EF-4C72-A066-9E8F4FE56DFD}" type="pres">
      <dgm:prSet presAssocID="{9A3BB649-E206-40BD-9A33-25FC9A22BC86}" presName="spaceRect" presStyleCnt="0"/>
      <dgm:spPr/>
    </dgm:pt>
    <dgm:pt modelId="{68C0056B-D368-47E7-8169-9FC5A9A9BAF1}" type="pres">
      <dgm:prSet presAssocID="{9A3BB649-E206-40BD-9A33-25FC9A22BC86}" presName="parTx" presStyleLbl="revTx" presStyleIdx="0" presStyleCnt="3">
        <dgm:presLayoutVars>
          <dgm:chMax val="0"/>
          <dgm:chPref val="0"/>
        </dgm:presLayoutVars>
      </dgm:prSet>
      <dgm:spPr/>
    </dgm:pt>
    <dgm:pt modelId="{AA023EAF-4E6B-4707-9995-13AE82E8C199}" type="pres">
      <dgm:prSet presAssocID="{14BF6F64-5143-46EB-BFE4-7C336796EB00}" presName="sibTrans" presStyleCnt="0"/>
      <dgm:spPr/>
    </dgm:pt>
    <dgm:pt modelId="{CCFC10A8-A982-4BF9-816C-AF8558BB3251}" type="pres">
      <dgm:prSet presAssocID="{CB86F933-ACEB-4B8F-8C6E-4D62579092C4}" presName="compNode" presStyleCnt="0"/>
      <dgm:spPr/>
    </dgm:pt>
    <dgm:pt modelId="{BE495CE1-8015-477D-9CED-5390C0F148F6}" type="pres">
      <dgm:prSet presAssocID="{CB86F933-ACEB-4B8F-8C6E-4D62579092C4}" presName="bgRect" presStyleLbl="bgShp" presStyleIdx="1" presStyleCnt="3"/>
      <dgm:spPr/>
    </dgm:pt>
    <dgm:pt modelId="{16E17317-1757-4E3E-928D-6393CA7B3F5C}" type="pres">
      <dgm:prSet presAssocID="{CB86F933-ACEB-4B8F-8C6E-4D62579092C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9EB306A7-9B92-4344-A539-2124CC44BB15}" type="pres">
      <dgm:prSet presAssocID="{CB86F933-ACEB-4B8F-8C6E-4D62579092C4}" presName="spaceRect" presStyleCnt="0"/>
      <dgm:spPr/>
    </dgm:pt>
    <dgm:pt modelId="{B72741EC-A152-4FB0-A57C-F5AF93AD67C8}" type="pres">
      <dgm:prSet presAssocID="{CB86F933-ACEB-4B8F-8C6E-4D62579092C4}" presName="parTx" presStyleLbl="revTx" presStyleIdx="1" presStyleCnt="3">
        <dgm:presLayoutVars>
          <dgm:chMax val="0"/>
          <dgm:chPref val="0"/>
        </dgm:presLayoutVars>
      </dgm:prSet>
      <dgm:spPr/>
    </dgm:pt>
    <dgm:pt modelId="{19767A01-A690-482A-81B1-E673A6EFC486}" type="pres">
      <dgm:prSet presAssocID="{0960BE42-696D-4726-957B-85E565CB320C}" presName="sibTrans" presStyleCnt="0"/>
      <dgm:spPr/>
    </dgm:pt>
    <dgm:pt modelId="{42000312-2367-40F2-B563-EE7494D0B4E5}" type="pres">
      <dgm:prSet presAssocID="{F77033D0-2118-4C23-AC28-E243AE83A21A}" presName="compNode" presStyleCnt="0"/>
      <dgm:spPr/>
    </dgm:pt>
    <dgm:pt modelId="{89DC8039-BA26-4649-A71D-B3DA85134C67}" type="pres">
      <dgm:prSet presAssocID="{F77033D0-2118-4C23-AC28-E243AE83A21A}" presName="bgRect" presStyleLbl="bgShp" presStyleIdx="2" presStyleCnt="3"/>
      <dgm:spPr/>
    </dgm:pt>
    <dgm:pt modelId="{C5A1537D-226B-4748-B8C6-B7D0F5D21F54}" type="pres">
      <dgm:prSet presAssocID="{F77033D0-2118-4C23-AC28-E243AE83A21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37A28DE9-477D-48E9-B4EB-C54810842049}" type="pres">
      <dgm:prSet presAssocID="{F77033D0-2118-4C23-AC28-E243AE83A21A}" presName="spaceRect" presStyleCnt="0"/>
      <dgm:spPr/>
    </dgm:pt>
    <dgm:pt modelId="{36084F21-1EC3-4E02-8106-D46DEF44C1FA}" type="pres">
      <dgm:prSet presAssocID="{F77033D0-2118-4C23-AC28-E243AE83A21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331310A-AB26-4BDA-B218-90A9F1113580}" srcId="{B757B121-C74E-4F05-8894-F5F2DEA375AE}" destId="{CB86F933-ACEB-4B8F-8C6E-4D62579092C4}" srcOrd="1" destOrd="0" parTransId="{8D6DC51A-6E0D-4738-BE9F-FAD98648FC6A}" sibTransId="{0960BE42-696D-4726-957B-85E565CB320C}"/>
    <dgm:cxn modelId="{836D7C23-B451-4D78-A457-C6BA67AB2072}" type="presOf" srcId="{CB86F933-ACEB-4B8F-8C6E-4D62579092C4}" destId="{B72741EC-A152-4FB0-A57C-F5AF93AD67C8}" srcOrd="0" destOrd="0" presId="urn:microsoft.com/office/officeart/2018/2/layout/IconVerticalSolidList"/>
    <dgm:cxn modelId="{E3CB8D33-3820-42AF-87E2-7DAB02234AFF}" type="presOf" srcId="{B757B121-C74E-4F05-8894-F5F2DEA375AE}" destId="{5A2BB66E-2204-4DD0-97F0-A94894179EE9}" srcOrd="0" destOrd="0" presId="urn:microsoft.com/office/officeart/2018/2/layout/IconVerticalSolidList"/>
    <dgm:cxn modelId="{BCE5CF55-49CA-48AF-8805-F3860512EEF5}" srcId="{B757B121-C74E-4F05-8894-F5F2DEA375AE}" destId="{9A3BB649-E206-40BD-9A33-25FC9A22BC86}" srcOrd="0" destOrd="0" parTransId="{4BCE9C42-CDF4-4B6C-A8E0-077FC44F8869}" sibTransId="{14BF6F64-5143-46EB-BFE4-7C336796EB00}"/>
    <dgm:cxn modelId="{E175D4AC-E1F2-4989-A194-2B1281866617}" type="presOf" srcId="{9A3BB649-E206-40BD-9A33-25FC9A22BC86}" destId="{68C0056B-D368-47E7-8169-9FC5A9A9BAF1}" srcOrd="0" destOrd="0" presId="urn:microsoft.com/office/officeart/2018/2/layout/IconVerticalSolidList"/>
    <dgm:cxn modelId="{BEB4EADD-C494-4E37-96D0-A92DEBACCC39}" srcId="{B757B121-C74E-4F05-8894-F5F2DEA375AE}" destId="{F77033D0-2118-4C23-AC28-E243AE83A21A}" srcOrd="2" destOrd="0" parTransId="{416D91A3-B1BE-4995-8489-F7257461DD92}" sibTransId="{619C7827-57ED-468C-AEBB-D2C749A211CB}"/>
    <dgm:cxn modelId="{D75474ED-BC8B-47FA-9E17-729376D8E550}" type="presOf" srcId="{F77033D0-2118-4C23-AC28-E243AE83A21A}" destId="{36084F21-1EC3-4E02-8106-D46DEF44C1FA}" srcOrd="0" destOrd="0" presId="urn:microsoft.com/office/officeart/2018/2/layout/IconVerticalSolidList"/>
    <dgm:cxn modelId="{AC7661C9-E125-4F04-B247-65D4C61C3CA0}" type="presParOf" srcId="{5A2BB66E-2204-4DD0-97F0-A94894179EE9}" destId="{4512D347-08D2-414D-99AC-B461A598672D}" srcOrd="0" destOrd="0" presId="urn:microsoft.com/office/officeart/2018/2/layout/IconVerticalSolidList"/>
    <dgm:cxn modelId="{CD4546CD-8A89-4F6D-A2AA-54F88C9B3227}" type="presParOf" srcId="{4512D347-08D2-414D-99AC-B461A598672D}" destId="{9D5C8934-0DC7-4FD7-B8E8-7C350B0A542D}" srcOrd="0" destOrd="0" presId="urn:microsoft.com/office/officeart/2018/2/layout/IconVerticalSolidList"/>
    <dgm:cxn modelId="{88B28886-6EBB-42FB-85DD-1C1D8EB422D7}" type="presParOf" srcId="{4512D347-08D2-414D-99AC-B461A598672D}" destId="{DB3B2C8C-1545-48A8-B4E6-AB90FCEF6A85}" srcOrd="1" destOrd="0" presId="urn:microsoft.com/office/officeart/2018/2/layout/IconVerticalSolidList"/>
    <dgm:cxn modelId="{D87D9121-4974-41D8-861C-93281CFCE1A7}" type="presParOf" srcId="{4512D347-08D2-414D-99AC-B461A598672D}" destId="{D8C5AA70-92EF-4C72-A066-9E8F4FE56DFD}" srcOrd="2" destOrd="0" presId="urn:microsoft.com/office/officeart/2018/2/layout/IconVerticalSolidList"/>
    <dgm:cxn modelId="{1F83F20C-6946-41F9-BB98-2D512D1A60A7}" type="presParOf" srcId="{4512D347-08D2-414D-99AC-B461A598672D}" destId="{68C0056B-D368-47E7-8169-9FC5A9A9BAF1}" srcOrd="3" destOrd="0" presId="urn:microsoft.com/office/officeart/2018/2/layout/IconVerticalSolidList"/>
    <dgm:cxn modelId="{1B432367-D98A-491E-AB09-585DDD339075}" type="presParOf" srcId="{5A2BB66E-2204-4DD0-97F0-A94894179EE9}" destId="{AA023EAF-4E6B-4707-9995-13AE82E8C199}" srcOrd="1" destOrd="0" presId="urn:microsoft.com/office/officeart/2018/2/layout/IconVerticalSolidList"/>
    <dgm:cxn modelId="{38C88D31-C818-4E4D-8E67-CEF8A247FF61}" type="presParOf" srcId="{5A2BB66E-2204-4DD0-97F0-A94894179EE9}" destId="{CCFC10A8-A982-4BF9-816C-AF8558BB3251}" srcOrd="2" destOrd="0" presId="urn:microsoft.com/office/officeart/2018/2/layout/IconVerticalSolidList"/>
    <dgm:cxn modelId="{7E00DDD9-D1FE-4336-A14F-6DA35846A08F}" type="presParOf" srcId="{CCFC10A8-A982-4BF9-816C-AF8558BB3251}" destId="{BE495CE1-8015-477D-9CED-5390C0F148F6}" srcOrd="0" destOrd="0" presId="urn:microsoft.com/office/officeart/2018/2/layout/IconVerticalSolidList"/>
    <dgm:cxn modelId="{F15C53B7-6733-46C0-AFF1-D4A127481B6F}" type="presParOf" srcId="{CCFC10A8-A982-4BF9-816C-AF8558BB3251}" destId="{16E17317-1757-4E3E-928D-6393CA7B3F5C}" srcOrd="1" destOrd="0" presId="urn:microsoft.com/office/officeart/2018/2/layout/IconVerticalSolidList"/>
    <dgm:cxn modelId="{0B469CED-1749-4572-852D-A8750D8112FE}" type="presParOf" srcId="{CCFC10A8-A982-4BF9-816C-AF8558BB3251}" destId="{9EB306A7-9B92-4344-A539-2124CC44BB15}" srcOrd="2" destOrd="0" presId="urn:microsoft.com/office/officeart/2018/2/layout/IconVerticalSolidList"/>
    <dgm:cxn modelId="{0056C948-06A4-4351-B208-A5F9681CDA68}" type="presParOf" srcId="{CCFC10A8-A982-4BF9-816C-AF8558BB3251}" destId="{B72741EC-A152-4FB0-A57C-F5AF93AD67C8}" srcOrd="3" destOrd="0" presId="urn:microsoft.com/office/officeart/2018/2/layout/IconVerticalSolidList"/>
    <dgm:cxn modelId="{0F522E92-EE2D-4817-BE8A-5EF3A10A4EF0}" type="presParOf" srcId="{5A2BB66E-2204-4DD0-97F0-A94894179EE9}" destId="{19767A01-A690-482A-81B1-E673A6EFC486}" srcOrd="3" destOrd="0" presId="urn:microsoft.com/office/officeart/2018/2/layout/IconVerticalSolidList"/>
    <dgm:cxn modelId="{47B029A5-8801-4CB9-B64A-5D99487F77AE}" type="presParOf" srcId="{5A2BB66E-2204-4DD0-97F0-A94894179EE9}" destId="{42000312-2367-40F2-B563-EE7494D0B4E5}" srcOrd="4" destOrd="0" presId="urn:microsoft.com/office/officeart/2018/2/layout/IconVerticalSolidList"/>
    <dgm:cxn modelId="{698D58B8-BA80-4C73-ABFA-122EC39E1E34}" type="presParOf" srcId="{42000312-2367-40F2-B563-EE7494D0B4E5}" destId="{89DC8039-BA26-4649-A71D-B3DA85134C67}" srcOrd="0" destOrd="0" presId="urn:microsoft.com/office/officeart/2018/2/layout/IconVerticalSolidList"/>
    <dgm:cxn modelId="{825F329C-39F6-48CC-BEBD-FE8BC45B2169}" type="presParOf" srcId="{42000312-2367-40F2-B563-EE7494D0B4E5}" destId="{C5A1537D-226B-4748-B8C6-B7D0F5D21F54}" srcOrd="1" destOrd="0" presId="urn:microsoft.com/office/officeart/2018/2/layout/IconVerticalSolidList"/>
    <dgm:cxn modelId="{A79846C9-828B-4A3F-AC8F-890E00CF41FA}" type="presParOf" srcId="{42000312-2367-40F2-B563-EE7494D0B4E5}" destId="{37A28DE9-477D-48E9-B4EB-C54810842049}" srcOrd="2" destOrd="0" presId="urn:microsoft.com/office/officeart/2018/2/layout/IconVerticalSolidList"/>
    <dgm:cxn modelId="{A36DCD7F-92D6-4F7A-A7E9-16C3AD60623A}" type="presParOf" srcId="{42000312-2367-40F2-B563-EE7494D0B4E5}" destId="{36084F21-1EC3-4E02-8106-D46DEF44C1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96BA2-F849-0246-9B0D-8C1909FC77BD}">
      <dsp:nvSpPr>
        <dsp:cNvPr id="0" name=""/>
        <dsp:cNvSpPr/>
      </dsp:nvSpPr>
      <dsp:spPr>
        <a:xfrm>
          <a:off x="2578" y="598149"/>
          <a:ext cx="2045735" cy="12274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Civil rights movement</a:t>
          </a:r>
        </a:p>
      </dsp:txBody>
      <dsp:txXfrm>
        <a:off x="2578" y="598149"/>
        <a:ext cx="2045735" cy="1227441"/>
      </dsp:txXfrm>
    </dsp:sp>
    <dsp:sp modelId="{7671903F-DBD2-8046-B51D-960E55E0167C}">
      <dsp:nvSpPr>
        <dsp:cNvPr id="0" name=""/>
        <dsp:cNvSpPr/>
      </dsp:nvSpPr>
      <dsp:spPr>
        <a:xfrm>
          <a:off x="2252888" y="598149"/>
          <a:ext cx="2045735" cy="12274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Disability rights movement and intersectionality</a:t>
          </a:r>
        </a:p>
      </dsp:txBody>
      <dsp:txXfrm>
        <a:off x="2252888" y="598149"/>
        <a:ext cx="2045735" cy="1227441"/>
      </dsp:txXfrm>
    </dsp:sp>
    <dsp:sp modelId="{29808D2A-59B2-E844-9078-105EF1C64D67}">
      <dsp:nvSpPr>
        <dsp:cNvPr id="0" name=""/>
        <dsp:cNvSpPr/>
      </dsp:nvSpPr>
      <dsp:spPr>
        <a:xfrm>
          <a:off x="4503197" y="598149"/>
          <a:ext cx="2045735" cy="12274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‘Nothing about us without us</a:t>
          </a:r>
          <a:r>
            <a:rPr lang="en-US" sz="1300" kern="1200" dirty="0"/>
            <a:t>’</a:t>
          </a:r>
        </a:p>
      </dsp:txBody>
      <dsp:txXfrm>
        <a:off x="4503197" y="598149"/>
        <a:ext cx="2045735" cy="1227441"/>
      </dsp:txXfrm>
    </dsp:sp>
    <dsp:sp modelId="{A01700ED-9191-3148-A592-65D3620D9B81}">
      <dsp:nvSpPr>
        <dsp:cNvPr id="0" name=""/>
        <dsp:cNvSpPr/>
      </dsp:nvSpPr>
      <dsp:spPr>
        <a:xfrm>
          <a:off x="6753507" y="598149"/>
          <a:ext cx="2045735" cy="12274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Survivor movement: National Survivor User Network, the Hearing Voices Approach, Mad Pride, Mad Studies, networks and groups on social media</a:t>
          </a:r>
        </a:p>
      </dsp:txBody>
      <dsp:txXfrm>
        <a:off x="6753507" y="598149"/>
        <a:ext cx="2045735" cy="1227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5B9EC-167F-364D-B779-7E6B48185E17}">
      <dsp:nvSpPr>
        <dsp:cNvPr id="0" name=""/>
        <dsp:cNvSpPr/>
      </dsp:nvSpPr>
      <dsp:spPr>
        <a:xfrm>
          <a:off x="0" y="852126"/>
          <a:ext cx="2166910" cy="1375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5B138-5240-AE41-99F5-D174E2C3D822}">
      <dsp:nvSpPr>
        <dsp:cNvPr id="0" name=""/>
        <dsp:cNvSpPr/>
      </dsp:nvSpPr>
      <dsp:spPr>
        <a:xfrm>
          <a:off x="240767" y="1080855"/>
          <a:ext cx="2166910" cy="13759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Traditionally part of voluntary, community, social enterprise sector (VCSE)</a:t>
          </a:r>
        </a:p>
      </dsp:txBody>
      <dsp:txXfrm>
        <a:off x="281068" y="1121156"/>
        <a:ext cx="2086308" cy="1295386"/>
      </dsp:txXfrm>
    </dsp:sp>
    <dsp:sp modelId="{E2ED4F4B-23F7-214C-83B7-B703E0194B36}">
      <dsp:nvSpPr>
        <dsp:cNvPr id="0" name=""/>
        <dsp:cNvSpPr/>
      </dsp:nvSpPr>
      <dsp:spPr>
        <a:xfrm>
          <a:off x="2648446" y="852126"/>
          <a:ext cx="2166910" cy="1375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281CB-4C39-E843-95DE-EDA062C8269D}">
      <dsp:nvSpPr>
        <dsp:cNvPr id="0" name=""/>
        <dsp:cNvSpPr/>
      </dsp:nvSpPr>
      <dsp:spPr>
        <a:xfrm>
          <a:off x="2889214" y="1080855"/>
          <a:ext cx="2166910" cy="13759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 2019 NHS Long Term Plan proposed expansion of the role in NHS Trusts to 4,730 peer support workers over 5 years </a:t>
          </a:r>
        </a:p>
      </dsp:txBody>
      <dsp:txXfrm>
        <a:off x="2929515" y="1121156"/>
        <a:ext cx="2086308" cy="1295386"/>
      </dsp:txXfrm>
    </dsp:sp>
    <dsp:sp modelId="{EE7344E7-4A0C-9743-B3AF-243A17BC0184}">
      <dsp:nvSpPr>
        <dsp:cNvPr id="0" name=""/>
        <dsp:cNvSpPr/>
      </dsp:nvSpPr>
      <dsp:spPr>
        <a:xfrm>
          <a:off x="5296893" y="852126"/>
          <a:ext cx="2166910" cy="1375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DA903-228C-E842-9CF5-78DCA94D1B74}">
      <dsp:nvSpPr>
        <dsp:cNvPr id="0" name=""/>
        <dsp:cNvSpPr/>
      </dsp:nvSpPr>
      <dsp:spPr>
        <a:xfrm>
          <a:off x="5537661" y="1080855"/>
          <a:ext cx="2166910" cy="13759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Both directly employed and in partnership with VCSE</a:t>
          </a:r>
        </a:p>
      </dsp:txBody>
      <dsp:txXfrm>
        <a:off x="5577962" y="1121156"/>
        <a:ext cx="2086308" cy="1295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DD4F-CB28-2646-91E4-3E5FB8747790}">
      <dsp:nvSpPr>
        <dsp:cNvPr id="0" name=""/>
        <dsp:cNvSpPr/>
      </dsp:nvSpPr>
      <dsp:spPr>
        <a:xfrm>
          <a:off x="0" y="2011362"/>
          <a:ext cx="729019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D9A08-C0BC-8C49-BBF0-981D0BA26E90}">
      <dsp:nvSpPr>
        <dsp:cNvPr id="0" name=""/>
        <dsp:cNvSpPr/>
      </dsp:nvSpPr>
      <dsp:spPr>
        <a:xfrm rot="8100000">
          <a:off x="61587" y="467880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55F49-50EF-C341-81EF-503EE5CAFB58}">
      <dsp:nvSpPr>
        <dsp:cNvPr id="0" name=""/>
        <dsp:cNvSpPr/>
      </dsp:nvSpPr>
      <dsp:spPr>
        <a:xfrm>
          <a:off x="93486" y="499780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61074-4795-F94E-8444-E426BCD67ABE}">
      <dsp:nvSpPr>
        <dsp:cNvPr id="0" name=""/>
        <dsp:cNvSpPr/>
      </dsp:nvSpPr>
      <dsp:spPr>
        <a:xfrm>
          <a:off x="408204" y="820635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48 workers</a:t>
          </a:r>
        </a:p>
      </dsp:txBody>
      <dsp:txXfrm>
        <a:off x="408204" y="820635"/>
        <a:ext cx="1683324" cy="1190726"/>
      </dsp:txXfrm>
    </dsp:sp>
    <dsp:sp modelId="{7B5BDBB1-EFBE-2844-B37B-25480378327D}">
      <dsp:nvSpPr>
        <dsp:cNvPr id="0" name=""/>
        <dsp:cNvSpPr/>
      </dsp:nvSpPr>
      <dsp:spPr>
        <a:xfrm>
          <a:off x="408204" y="402272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2015</a:t>
          </a:r>
        </a:p>
      </dsp:txBody>
      <dsp:txXfrm>
        <a:off x="408204" y="402272"/>
        <a:ext cx="1683324" cy="418363"/>
      </dsp:txXfrm>
    </dsp:sp>
    <dsp:sp modelId="{DC524CAE-0446-C548-8F8C-0D8208138688}">
      <dsp:nvSpPr>
        <dsp:cNvPr id="0" name=""/>
        <dsp:cNvSpPr/>
      </dsp:nvSpPr>
      <dsp:spPr>
        <a:xfrm>
          <a:off x="205160" y="820635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421E2-CBFC-7544-92D8-6428077CDC1C}">
      <dsp:nvSpPr>
        <dsp:cNvPr id="0" name=""/>
        <dsp:cNvSpPr/>
      </dsp:nvSpPr>
      <dsp:spPr>
        <a:xfrm>
          <a:off x="174751" y="1973709"/>
          <a:ext cx="73095" cy="75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6D196-2BDA-8C42-BE5D-291FF634EBD7}">
      <dsp:nvSpPr>
        <dsp:cNvPr id="0" name=""/>
        <dsp:cNvSpPr/>
      </dsp:nvSpPr>
      <dsp:spPr>
        <a:xfrm rot="18900000">
          <a:off x="1100897" y="3267697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239120"/>
            <a:satOff val="147"/>
            <a:lumOff val="1922"/>
            <a:alphaOff val="0"/>
          </a:schemeClr>
        </a:solidFill>
        <a:ln w="15875" cap="flat" cmpd="sng" algn="ctr">
          <a:solidFill>
            <a:schemeClr val="accent2">
              <a:hueOff val="239120"/>
              <a:satOff val="147"/>
              <a:lumOff val="1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AAEB1-82CC-6844-855B-A8E7B0F1CE7C}">
      <dsp:nvSpPr>
        <dsp:cNvPr id="0" name=""/>
        <dsp:cNvSpPr/>
      </dsp:nvSpPr>
      <dsp:spPr>
        <a:xfrm>
          <a:off x="1132797" y="3299596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78EBF-8E1D-664B-B32E-EB1BDFE7C8EB}">
      <dsp:nvSpPr>
        <dsp:cNvPr id="0" name=""/>
        <dsp:cNvSpPr/>
      </dsp:nvSpPr>
      <dsp:spPr>
        <a:xfrm>
          <a:off x="1447514" y="2011362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111 workers</a:t>
          </a:r>
        </a:p>
      </dsp:txBody>
      <dsp:txXfrm>
        <a:off x="1447514" y="2011362"/>
        <a:ext cx="1683324" cy="1190726"/>
      </dsp:txXfrm>
    </dsp:sp>
    <dsp:sp modelId="{5BD2A46D-5FC2-DE46-B952-F73041C81DA9}">
      <dsp:nvSpPr>
        <dsp:cNvPr id="0" name=""/>
        <dsp:cNvSpPr/>
      </dsp:nvSpPr>
      <dsp:spPr>
        <a:xfrm>
          <a:off x="1447514" y="3202089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2016</a:t>
          </a:r>
        </a:p>
      </dsp:txBody>
      <dsp:txXfrm>
        <a:off x="1447514" y="3202089"/>
        <a:ext cx="1683324" cy="418363"/>
      </dsp:txXfrm>
    </dsp:sp>
    <dsp:sp modelId="{402D0F46-1F44-504D-9B8B-8D15E35A3D92}">
      <dsp:nvSpPr>
        <dsp:cNvPr id="0" name=""/>
        <dsp:cNvSpPr/>
      </dsp:nvSpPr>
      <dsp:spPr>
        <a:xfrm>
          <a:off x="1244471" y="2011362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239120"/>
              <a:satOff val="147"/>
              <a:lumOff val="192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46CC6-D048-8545-BA67-E4434F60A35E}">
      <dsp:nvSpPr>
        <dsp:cNvPr id="0" name=""/>
        <dsp:cNvSpPr/>
      </dsp:nvSpPr>
      <dsp:spPr>
        <a:xfrm>
          <a:off x="1214061" y="1973709"/>
          <a:ext cx="73095" cy="75305"/>
        </a:xfrm>
        <a:prstGeom prst="ellipse">
          <a:avLst/>
        </a:prstGeom>
        <a:solidFill>
          <a:schemeClr val="accent2">
            <a:hueOff val="239120"/>
            <a:satOff val="147"/>
            <a:lumOff val="1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19F72-FB16-3746-A060-3067F29E5D4D}">
      <dsp:nvSpPr>
        <dsp:cNvPr id="0" name=""/>
        <dsp:cNvSpPr/>
      </dsp:nvSpPr>
      <dsp:spPr>
        <a:xfrm rot="8100000">
          <a:off x="2140207" y="467880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478240"/>
            <a:satOff val="294"/>
            <a:lumOff val="3843"/>
            <a:alphaOff val="0"/>
          </a:schemeClr>
        </a:solidFill>
        <a:ln w="15875" cap="flat" cmpd="sng" algn="ctr">
          <a:solidFill>
            <a:schemeClr val="accent2">
              <a:hueOff val="478240"/>
              <a:satOff val="294"/>
              <a:lumOff val="3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C1365-F8C7-EB45-A3E4-C9E494ED244C}">
      <dsp:nvSpPr>
        <dsp:cNvPr id="0" name=""/>
        <dsp:cNvSpPr/>
      </dsp:nvSpPr>
      <dsp:spPr>
        <a:xfrm>
          <a:off x="2172107" y="499780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9749B-DA22-974C-A74A-10E1F830B8E2}">
      <dsp:nvSpPr>
        <dsp:cNvPr id="0" name=""/>
        <dsp:cNvSpPr/>
      </dsp:nvSpPr>
      <dsp:spPr>
        <a:xfrm>
          <a:off x="2486824" y="820635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153 workers</a:t>
          </a:r>
        </a:p>
      </dsp:txBody>
      <dsp:txXfrm>
        <a:off x="2486824" y="820635"/>
        <a:ext cx="1683324" cy="1190726"/>
      </dsp:txXfrm>
    </dsp:sp>
    <dsp:sp modelId="{DCDBEFCC-C1E6-2B43-ABBC-4C02E11A4AB2}">
      <dsp:nvSpPr>
        <dsp:cNvPr id="0" name=""/>
        <dsp:cNvSpPr/>
      </dsp:nvSpPr>
      <dsp:spPr>
        <a:xfrm>
          <a:off x="2486824" y="402272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2017</a:t>
          </a:r>
        </a:p>
      </dsp:txBody>
      <dsp:txXfrm>
        <a:off x="2486824" y="402272"/>
        <a:ext cx="1683324" cy="418363"/>
      </dsp:txXfrm>
    </dsp:sp>
    <dsp:sp modelId="{00D5F77A-2C7E-F347-B5D6-4D0A889A4E9F}">
      <dsp:nvSpPr>
        <dsp:cNvPr id="0" name=""/>
        <dsp:cNvSpPr/>
      </dsp:nvSpPr>
      <dsp:spPr>
        <a:xfrm>
          <a:off x="2283781" y="820635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478240"/>
              <a:satOff val="294"/>
              <a:lumOff val="384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E28DD-604C-F44B-AB72-86C5B9CEE6BC}">
      <dsp:nvSpPr>
        <dsp:cNvPr id="0" name=""/>
        <dsp:cNvSpPr/>
      </dsp:nvSpPr>
      <dsp:spPr>
        <a:xfrm>
          <a:off x="2253371" y="1973709"/>
          <a:ext cx="73095" cy="75305"/>
        </a:xfrm>
        <a:prstGeom prst="ellipse">
          <a:avLst/>
        </a:prstGeom>
        <a:solidFill>
          <a:schemeClr val="accent2">
            <a:hueOff val="478240"/>
            <a:satOff val="294"/>
            <a:lumOff val="3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FD30A-6846-E64F-A174-05808784DE7C}">
      <dsp:nvSpPr>
        <dsp:cNvPr id="0" name=""/>
        <dsp:cNvSpPr/>
      </dsp:nvSpPr>
      <dsp:spPr>
        <a:xfrm rot="18900000">
          <a:off x="3179517" y="3267697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717359"/>
            <a:satOff val="441"/>
            <a:lumOff val="5765"/>
            <a:alphaOff val="0"/>
          </a:schemeClr>
        </a:solidFill>
        <a:ln w="15875" cap="flat" cmpd="sng" algn="ctr">
          <a:solidFill>
            <a:schemeClr val="accent2">
              <a:hueOff val="717359"/>
              <a:satOff val="441"/>
              <a:lumOff val="5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7FC8F-27AE-2748-AAB9-C89A54EBBC4F}">
      <dsp:nvSpPr>
        <dsp:cNvPr id="0" name=""/>
        <dsp:cNvSpPr/>
      </dsp:nvSpPr>
      <dsp:spPr>
        <a:xfrm>
          <a:off x="3211417" y="3299596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AE4F4-6FDA-1240-9136-6839A415EED9}">
      <dsp:nvSpPr>
        <dsp:cNvPr id="0" name=""/>
        <dsp:cNvSpPr/>
      </dsp:nvSpPr>
      <dsp:spPr>
        <a:xfrm>
          <a:off x="3526134" y="2011362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862 workers</a:t>
          </a:r>
        </a:p>
      </dsp:txBody>
      <dsp:txXfrm>
        <a:off x="3526134" y="2011362"/>
        <a:ext cx="1683324" cy="1190726"/>
      </dsp:txXfrm>
    </dsp:sp>
    <dsp:sp modelId="{8FB4A221-446A-3240-ACC3-86DE52F68C6F}">
      <dsp:nvSpPr>
        <dsp:cNvPr id="0" name=""/>
        <dsp:cNvSpPr/>
      </dsp:nvSpPr>
      <dsp:spPr>
        <a:xfrm>
          <a:off x="3526134" y="3202089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2019</a:t>
          </a:r>
        </a:p>
      </dsp:txBody>
      <dsp:txXfrm>
        <a:off x="3526134" y="3202089"/>
        <a:ext cx="1683324" cy="418363"/>
      </dsp:txXfrm>
    </dsp:sp>
    <dsp:sp modelId="{6C41F2D2-3DF0-5F4A-9013-FB28E96C1EDB}">
      <dsp:nvSpPr>
        <dsp:cNvPr id="0" name=""/>
        <dsp:cNvSpPr/>
      </dsp:nvSpPr>
      <dsp:spPr>
        <a:xfrm>
          <a:off x="3323091" y="2011362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717359"/>
              <a:satOff val="441"/>
              <a:lumOff val="5765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587476-C053-D046-A2A6-633AA0495331}">
      <dsp:nvSpPr>
        <dsp:cNvPr id="0" name=""/>
        <dsp:cNvSpPr/>
      </dsp:nvSpPr>
      <dsp:spPr>
        <a:xfrm>
          <a:off x="3292681" y="1973709"/>
          <a:ext cx="73095" cy="75305"/>
        </a:xfrm>
        <a:prstGeom prst="ellipse">
          <a:avLst/>
        </a:prstGeom>
        <a:solidFill>
          <a:schemeClr val="accent2">
            <a:hueOff val="717359"/>
            <a:satOff val="441"/>
            <a:lumOff val="5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10D2F-D119-A446-9D87-C7F040CCAA8B}">
      <dsp:nvSpPr>
        <dsp:cNvPr id="0" name=""/>
        <dsp:cNvSpPr/>
      </dsp:nvSpPr>
      <dsp:spPr>
        <a:xfrm rot="8100000">
          <a:off x="4218827" y="467880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956479"/>
            <a:satOff val="588"/>
            <a:lumOff val="7686"/>
            <a:alphaOff val="0"/>
          </a:schemeClr>
        </a:solidFill>
        <a:ln w="15875" cap="flat" cmpd="sng" algn="ctr">
          <a:solidFill>
            <a:schemeClr val="accent2">
              <a:hueOff val="956479"/>
              <a:satOff val="588"/>
              <a:lumOff val="7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1AD38-9179-E846-BC6F-76F157F370DF}">
      <dsp:nvSpPr>
        <dsp:cNvPr id="0" name=""/>
        <dsp:cNvSpPr/>
      </dsp:nvSpPr>
      <dsp:spPr>
        <a:xfrm>
          <a:off x="4250727" y="499780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759FB-433F-364B-9E41-F84C3A29949C}">
      <dsp:nvSpPr>
        <dsp:cNvPr id="0" name=""/>
        <dsp:cNvSpPr/>
      </dsp:nvSpPr>
      <dsp:spPr>
        <a:xfrm>
          <a:off x="4565445" y="820635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1 018 (mean 21 workers/median 9/highest concentration in London)</a:t>
          </a:r>
        </a:p>
      </dsp:txBody>
      <dsp:txXfrm>
        <a:off x="4565445" y="820635"/>
        <a:ext cx="1683324" cy="1190726"/>
      </dsp:txXfrm>
    </dsp:sp>
    <dsp:sp modelId="{B90023C6-DAF3-0F44-9631-D7BF02E757C1}">
      <dsp:nvSpPr>
        <dsp:cNvPr id="0" name=""/>
        <dsp:cNvSpPr/>
      </dsp:nvSpPr>
      <dsp:spPr>
        <a:xfrm>
          <a:off x="4565445" y="402272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2023</a:t>
          </a:r>
        </a:p>
      </dsp:txBody>
      <dsp:txXfrm>
        <a:off x="4565445" y="402272"/>
        <a:ext cx="1683324" cy="418363"/>
      </dsp:txXfrm>
    </dsp:sp>
    <dsp:sp modelId="{6ADF4C17-CBD7-0341-B6F2-A156D256E381}">
      <dsp:nvSpPr>
        <dsp:cNvPr id="0" name=""/>
        <dsp:cNvSpPr/>
      </dsp:nvSpPr>
      <dsp:spPr>
        <a:xfrm>
          <a:off x="4362401" y="820635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956479"/>
              <a:satOff val="588"/>
              <a:lumOff val="7686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A662F-89F1-CA47-A9FD-8DCA0011B752}">
      <dsp:nvSpPr>
        <dsp:cNvPr id="0" name=""/>
        <dsp:cNvSpPr/>
      </dsp:nvSpPr>
      <dsp:spPr>
        <a:xfrm>
          <a:off x="4331991" y="1973709"/>
          <a:ext cx="73095" cy="75305"/>
        </a:xfrm>
        <a:prstGeom prst="ellipse">
          <a:avLst/>
        </a:prstGeom>
        <a:solidFill>
          <a:schemeClr val="accent2">
            <a:hueOff val="956479"/>
            <a:satOff val="588"/>
            <a:lumOff val="7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588D8-23CA-874F-9343-6E1876DA7BBB}">
      <dsp:nvSpPr>
        <dsp:cNvPr id="0" name=""/>
        <dsp:cNvSpPr/>
      </dsp:nvSpPr>
      <dsp:spPr>
        <a:xfrm rot="18900000">
          <a:off x="5258138" y="3267697"/>
          <a:ext cx="287147" cy="287147"/>
        </a:xfrm>
        <a:prstGeom prst="teardrop">
          <a:avLst>
            <a:gd name="adj" fmla="val 115000"/>
          </a:avLst>
        </a:prstGeom>
        <a:solidFill>
          <a:schemeClr val="accent2">
            <a:hueOff val="1195599"/>
            <a:satOff val="735"/>
            <a:lumOff val="9608"/>
            <a:alphaOff val="0"/>
          </a:schemeClr>
        </a:solidFill>
        <a:ln w="15875" cap="flat" cmpd="sng" algn="ctr">
          <a:solidFill>
            <a:schemeClr val="accent2">
              <a:hueOff val="1195599"/>
              <a:satOff val="735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5796A-9B65-C044-8D96-C0591A3F3C2D}">
      <dsp:nvSpPr>
        <dsp:cNvPr id="0" name=""/>
        <dsp:cNvSpPr/>
      </dsp:nvSpPr>
      <dsp:spPr>
        <a:xfrm>
          <a:off x="5290037" y="3299596"/>
          <a:ext cx="223348" cy="2233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D3667-FAF3-BE42-AEEC-43FE04D1849B}">
      <dsp:nvSpPr>
        <dsp:cNvPr id="0" name=""/>
        <dsp:cNvSpPr/>
      </dsp:nvSpPr>
      <dsp:spPr>
        <a:xfrm>
          <a:off x="5604755" y="2011362"/>
          <a:ext cx="1683324" cy="119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Plateauing? Danger of being seen as ‘not critical to care’</a:t>
          </a:r>
        </a:p>
      </dsp:txBody>
      <dsp:txXfrm>
        <a:off x="5604755" y="2011362"/>
        <a:ext cx="1683324" cy="1190726"/>
      </dsp:txXfrm>
    </dsp:sp>
    <dsp:sp modelId="{51CE8A6A-6474-6D48-BE75-D6DE601CBBDA}">
      <dsp:nvSpPr>
        <dsp:cNvPr id="0" name=""/>
        <dsp:cNvSpPr/>
      </dsp:nvSpPr>
      <dsp:spPr>
        <a:xfrm>
          <a:off x="5604755" y="3202089"/>
          <a:ext cx="1683324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5604755" y="3202089"/>
        <a:ext cx="1683324" cy="418363"/>
      </dsp:txXfrm>
    </dsp:sp>
    <dsp:sp modelId="{715F16EC-4449-7343-AE68-36054F46C2DE}">
      <dsp:nvSpPr>
        <dsp:cNvPr id="0" name=""/>
        <dsp:cNvSpPr/>
      </dsp:nvSpPr>
      <dsp:spPr>
        <a:xfrm>
          <a:off x="5401711" y="2011362"/>
          <a:ext cx="0" cy="1190726"/>
        </a:xfrm>
        <a:prstGeom prst="line">
          <a:avLst/>
        </a:prstGeom>
        <a:noFill/>
        <a:ln w="12700" cap="flat" cmpd="sng" algn="ctr">
          <a:solidFill>
            <a:schemeClr val="accent2">
              <a:hueOff val="1195599"/>
              <a:satOff val="735"/>
              <a:lumOff val="9608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1F800-1B5F-C445-B532-037970D86747}">
      <dsp:nvSpPr>
        <dsp:cNvPr id="0" name=""/>
        <dsp:cNvSpPr/>
      </dsp:nvSpPr>
      <dsp:spPr>
        <a:xfrm>
          <a:off x="5371301" y="1973709"/>
          <a:ext cx="73095" cy="75305"/>
        </a:xfrm>
        <a:prstGeom prst="ellipse">
          <a:avLst/>
        </a:prstGeom>
        <a:solidFill>
          <a:schemeClr val="accent2">
            <a:hueOff val="1195599"/>
            <a:satOff val="735"/>
            <a:lumOff val="960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573A7-670F-D441-8909-57C74C4D34AC}">
      <dsp:nvSpPr>
        <dsp:cNvPr id="0" name=""/>
        <dsp:cNvSpPr/>
      </dsp:nvSpPr>
      <dsp:spPr>
        <a:xfrm>
          <a:off x="427159" y="150"/>
          <a:ext cx="2011211" cy="12067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Blank canvas</a:t>
          </a:r>
        </a:p>
      </dsp:txBody>
      <dsp:txXfrm>
        <a:off x="427159" y="150"/>
        <a:ext cx="2011211" cy="1206726"/>
      </dsp:txXfrm>
    </dsp:sp>
    <dsp:sp modelId="{C6CD86B8-5A3F-674F-98F7-BA6F8514414B}">
      <dsp:nvSpPr>
        <dsp:cNvPr id="0" name=""/>
        <dsp:cNvSpPr/>
      </dsp:nvSpPr>
      <dsp:spPr>
        <a:xfrm>
          <a:off x="2639492" y="150"/>
          <a:ext cx="2011211" cy="1206726"/>
        </a:xfrm>
        <a:prstGeom prst="rect">
          <a:avLst/>
        </a:prstGeom>
        <a:solidFill>
          <a:schemeClr val="accent5">
            <a:hueOff val="205573"/>
            <a:satOff val="4293"/>
            <a:lumOff val="-2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Offer hope about prospects for ‘recovery’</a:t>
          </a:r>
        </a:p>
      </dsp:txBody>
      <dsp:txXfrm>
        <a:off x="2639492" y="150"/>
        <a:ext cx="2011211" cy="1206726"/>
      </dsp:txXfrm>
    </dsp:sp>
    <dsp:sp modelId="{B298F36D-FE7E-2746-B46E-57FEDA01EC68}">
      <dsp:nvSpPr>
        <dsp:cNvPr id="0" name=""/>
        <dsp:cNvSpPr/>
      </dsp:nvSpPr>
      <dsp:spPr>
        <a:xfrm>
          <a:off x="4851825" y="150"/>
          <a:ext cx="2011211" cy="1206726"/>
        </a:xfrm>
        <a:prstGeom prst="rect">
          <a:avLst/>
        </a:prstGeom>
        <a:solidFill>
          <a:schemeClr val="accent5">
            <a:hueOff val="411145"/>
            <a:satOff val="8586"/>
            <a:lumOff val="-4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Often first person individual/family has met with psychosis experience</a:t>
          </a:r>
        </a:p>
      </dsp:txBody>
      <dsp:txXfrm>
        <a:off x="4851825" y="150"/>
        <a:ext cx="2011211" cy="1206726"/>
      </dsp:txXfrm>
    </dsp:sp>
    <dsp:sp modelId="{0127AC2C-A152-704E-A956-BA54820D307D}">
      <dsp:nvSpPr>
        <dsp:cNvPr id="0" name=""/>
        <dsp:cNvSpPr/>
      </dsp:nvSpPr>
      <dsp:spPr>
        <a:xfrm>
          <a:off x="427159" y="1407999"/>
          <a:ext cx="2011211" cy="1206726"/>
        </a:xfrm>
        <a:prstGeom prst="rect">
          <a:avLst/>
        </a:prstGeom>
        <a:solidFill>
          <a:schemeClr val="accent5">
            <a:hueOff val="616718"/>
            <a:satOff val="12879"/>
            <a:lumOff val="-7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Normalise</a:t>
          </a:r>
          <a:r>
            <a:rPr lang="en-US" sz="1600" kern="1200" dirty="0"/>
            <a:t> talking about psychosis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(Hearing Voices Group)</a:t>
          </a:r>
        </a:p>
      </dsp:txBody>
      <dsp:txXfrm>
        <a:off x="427159" y="1407999"/>
        <a:ext cx="2011211" cy="1206726"/>
      </dsp:txXfrm>
    </dsp:sp>
    <dsp:sp modelId="{D64192B6-0D44-304F-B039-8DFFDB7B3C40}">
      <dsp:nvSpPr>
        <dsp:cNvPr id="0" name=""/>
        <dsp:cNvSpPr/>
      </dsp:nvSpPr>
      <dsp:spPr>
        <a:xfrm>
          <a:off x="2639492" y="1407999"/>
          <a:ext cx="2011211" cy="1206726"/>
        </a:xfrm>
        <a:prstGeom prst="rect">
          <a:avLst/>
        </a:prstGeom>
        <a:solidFill>
          <a:schemeClr val="accent5">
            <a:hueOff val="822290"/>
            <a:satOff val="17171"/>
            <a:lumOff val="-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Everyday activities (goals based)</a:t>
          </a:r>
        </a:p>
      </dsp:txBody>
      <dsp:txXfrm>
        <a:off x="2639492" y="1407999"/>
        <a:ext cx="2011211" cy="1206726"/>
      </dsp:txXfrm>
    </dsp:sp>
    <dsp:sp modelId="{D4DBD924-7664-7741-8B21-92E565E557B6}">
      <dsp:nvSpPr>
        <dsp:cNvPr id="0" name=""/>
        <dsp:cNvSpPr/>
      </dsp:nvSpPr>
      <dsp:spPr>
        <a:xfrm>
          <a:off x="4851825" y="1407999"/>
          <a:ext cx="2011211" cy="1206726"/>
        </a:xfrm>
        <a:prstGeom prst="rect">
          <a:avLst/>
        </a:prstGeom>
        <a:solidFill>
          <a:schemeClr val="accent5">
            <a:hueOff val="1027863"/>
            <a:satOff val="21464"/>
            <a:lumOff val="-12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Navigation of the service</a:t>
          </a:r>
        </a:p>
      </dsp:txBody>
      <dsp:txXfrm>
        <a:off x="4851825" y="1407999"/>
        <a:ext cx="2011211" cy="1206726"/>
      </dsp:txXfrm>
    </dsp:sp>
    <dsp:sp modelId="{3445901D-12E6-DA4A-BA80-4D1C57F343E0}">
      <dsp:nvSpPr>
        <dsp:cNvPr id="0" name=""/>
        <dsp:cNvSpPr/>
      </dsp:nvSpPr>
      <dsp:spPr>
        <a:xfrm>
          <a:off x="427159" y="2815847"/>
          <a:ext cx="2011211" cy="1206726"/>
        </a:xfrm>
        <a:prstGeom prst="rect">
          <a:avLst/>
        </a:prstGeom>
        <a:solidFill>
          <a:schemeClr val="accent5">
            <a:hueOff val="1233435"/>
            <a:satOff val="25757"/>
            <a:lumOff val="-1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 person to expand social network</a:t>
          </a:r>
        </a:p>
      </dsp:txBody>
      <dsp:txXfrm>
        <a:off x="427159" y="2815847"/>
        <a:ext cx="2011211" cy="1206726"/>
      </dsp:txXfrm>
    </dsp:sp>
    <dsp:sp modelId="{2FCED22E-0430-F240-92FD-6D331D31F9D5}">
      <dsp:nvSpPr>
        <dsp:cNvPr id="0" name=""/>
        <dsp:cNvSpPr/>
      </dsp:nvSpPr>
      <dsp:spPr>
        <a:xfrm>
          <a:off x="2639492" y="2815847"/>
          <a:ext cx="2011211" cy="1206726"/>
        </a:xfrm>
        <a:prstGeom prst="rect">
          <a:avLst/>
        </a:prstGeom>
        <a:solidFill>
          <a:schemeClr val="accent5">
            <a:hueOff val="1439008"/>
            <a:satOff val="30050"/>
            <a:lumOff val="-17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Link between clinical team, recovery college and VCSE </a:t>
          </a:r>
          <a:r>
            <a:rPr lang="en-US" sz="1700" kern="1200" dirty="0" err="1"/>
            <a:t>organisations</a:t>
          </a:r>
          <a:endParaRPr lang="en-US" sz="1700" kern="1200" dirty="0"/>
        </a:p>
      </dsp:txBody>
      <dsp:txXfrm>
        <a:off x="2639492" y="2815847"/>
        <a:ext cx="2011211" cy="1206726"/>
      </dsp:txXfrm>
    </dsp:sp>
    <dsp:sp modelId="{777825E9-177F-2147-A685-E11647531AFE}">
      <dsp:nvSpPr>
        <dsp:cNvPr id="0" name=""/>
        <dsp:cNvSpPr/>
      </dsp:nvSpPr>
      <dsp:spPr>
        <a:xfrm>
          <a:off x="4851825" y="2815847"/>
          <a:ext cx="2011211" cy="1206726"/>
        </a:xfrm>
        <a:prstGeom prst="rect">
          <a:avLst/>
        </a:prstGeom>
        <a:solidFill>
          <a:schemeClr val="accent5">
            <a:hueOff val="1644580"/>
            <a:satOff val="34343"/>
            <a:lumOff val="-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Co-facilitate Open Dialogue meetings (completed PGCert/1 year training)</a:t>
          </a:r>
        </a:p>
      </dsp:txBody>
      <dsp:txXfrm>
        <a:off x="4851825" y="2815847"/>
        <a:ext cx="2011211" cy="1206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C8934-0DC7-4FD7-B8E8-7C350B0A542D}">
      <dsp:nvSpPr>
        <dsp:cNvPr id="0" name=""/>
        <dsp:cNvSpPr/>
      </dsp:nvSpPr>
      <dsp:spPr>
        <a:xfrm>
          <a:off x="0" y="597"/>
          <a:ext cx="4300537" cy="139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B2C8C-1545-48A8-B4E6-AB90FCEF6A85}">
      <dsp:nvSpPr>
        <dsp:cNvPr id="0" name=""/>
        <dsp:cNvSpPr/>
      </dsp:nvSpPr>
      <dsp:spPr>
        <a:xfrm>
          <a:off x="423175" y="315356"/>
          <a:ext cx="769409" cy="7694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0056B-D368-47E7-8169-9FC5A9A9BAF1}">
      <dsp:nvSpPr>
        <dsp:cNvPr id="0" name=""/>
        <dsp:cNvSpPr/>
      </dsp:nvSpPr>
      <dsp:spPr>
        <a:xfrm>
          <a:off x="1615759" y="597"/>
          <a:ext cx="2684777" cy="139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53" tIns="148053" rIns="148053" bIns="1480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Get to know peer support workers and how </a:t>
          </a:r>
          <a:r>
            <a:rPr lang="en-US" sz="2200" i="1" kern="1200" dirty="0"/>
            <a:t>they</a:t>
          </a:r>
          <a:r>
            <a:rPr lang="en-US" sz="2200" kern="1200" dirty="0"/>
            <a:t> define their role</a:t>
          </a:r>
        </a:p>
      </dsp:txBody>
      <dsp:txXfrm>
        <a:off x="1615759" y="597"/>
        <a:ext cx="2684777" cy="1398926"/>
      </dsp:txXfrm>
    </dsp:sp>
    <dsp:sp modelId="{BE495CE1-8015-477D-9CED-5390C0F148F6}">
      <dsp:nvSpPr>
        <dsp:cNvPr id="0" name=""/>
        <dsp:cNvSpPr/>
      </dsp:nvSpPr>
      <dsp:spPr>
        <a:xfrm>
          <a:off x="0" y="1749255"/>
          <a:ext cx="4300537" cy="139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17317-1757-4E3E-928D-6393CA7B3F5C}">
      <dsp:nvSpPr>
        <dsp:cNvPr id="0" name=""/>
        <dsp:cNvSpPr/>
      </dsp:nvSpPr>
      <dsp:spPr>
        <a:xfrm>
          <a:off x="423175" y="2064013"/>
          <a:ext cx="769409" cy="7694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741EC-A152-4FB0-A57C-F5AF93AD67C8}">
      <dsp:nvSpPr>
        <dsp:cNvPr id="0" name=""/>
        <dsp:cNvSpPr/>
      </dsp:nvSpPr>
      <dsp:spPr>
        <a:xfrm>
          <a:off x="1615759" y="1749255"/>
          <a:ext cx="2684777" cy="139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53" tIns="148053" rIns="148053" bIns="1480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 aware of the ‘clinical gaze’ and role creep</a:t>
          </a:r>
        </a:p>
      </dsp:txBody>
      <dsp:txXfrm>
        <a:off x="1615759" y="1749255"/>
        <a:ext cx="2684777" cy="1398926"/>
      </dsp:txXfrm>
    </dsp:sp>
    <dsp:sp modelId="{89DC8039-BA26-4649-A71D-B3DA85134C67}">
      <dsp:nvSpPr>
        <dsp:cNvPr id="0" name=""/>
        <dsp:cNvSpPr/>
      </dsp:nvSpPr>
      <dsp:spPr>
        <a:xfrm>
          <a:off x="0" y="3497913"/>
          <a:ext cx="4300537" cy="139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1537D-226B-4748-B8C6-B7D0F5D21F54}">
      <dsp:nvSpPr>
        <dsp:cNvPr id="0" name=""/>
        <dsp:cNvSpPr/>
      </dsp:nvSpPr>
      <dsp:spPr>
        <a:xfrm>
          <a:off x="423175" y="3812671"/>
          <a:ext cx="769409" cy="7694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84F21-1EC3-4E02-8106-D46DEF44C1FA}">
      <dsp:nvSpPr>
        <dsp:cNvPr id="0" name=""/>
        <dsp:cNvSpPr/>
      </dsp:nvSpPr>
      <dsp:spPr>
        <a:xfrm>
          <a:off x="1615759" y="3497913"/>
          <a:ext cx="2684777" cy="139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53" tIns="148053" rIns="148053" bIns="1480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Approach contribution of non-clinical roles with open mindedness </a:t>
          </a:r>
        </a:p>
      </dsp:txBody>
      <dsp:txXfrm>
        <a:off x="1615759" y="3497913"/>
        <a:ext cx="2684777" cy="1398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105"/>
          <p:cNvSpPr/>
          <p:nvPr/>
        </p:nvSpPr>
        <p:spPr>
          <a:xfrm rot="2700000">
            <a:off x="7446946" y="993285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09" name="Group 40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410" name="Straight Connector 40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Oval 463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Oval 465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Oval 466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Oval 467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Oval 468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Oval 469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Oval 470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Oval 471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Oval 472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Oval 473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Oval 485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Oval 486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Oval 487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Oval 488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Oval 489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Oval 490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Oval 491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Oval 492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Oval 493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Oval 494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Oval 495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Oval 522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Oval 523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Oval 524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Oval 525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Oval 526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Oval 527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Oval 528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Oval 529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Oval 530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Oval 531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Oval 543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Oval 544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Oval 545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Oval 546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Oval 547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Oval 548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Oval 549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Oval 550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Oval 551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Oval 552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Oval 553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Oval 566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Oval 567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Oval 568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Oval 569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Oval 570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Oval 571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Oval 572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Oval 573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Oval 574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Oval 575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Oval 587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Oval 588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Oval 589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Oval 590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592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Oval 610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Oval 611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Oval 612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Oval 613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Oval 614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Oval 615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Oval 616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Oval 617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Oval 618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Oval 619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63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Oval 63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Oval 63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Oval 63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Oval 63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Oval 64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Oval 64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Oval 65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Oval 65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Oval 65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Oval 65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Oval 65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Oval 65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Oval 66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Oval 66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Oval 66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Oval 66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Oval 683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Oval 684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Oval 685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1" name="Oval 7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2" name="Oval 7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3" name="Oval 7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4" name="Oval 7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5" name="Oval 7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6" name="Oval 7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7" name="Oval 7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8" name="Oval 7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9" name="Oval 7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0" name="Oval 7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1" name="Oval 7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2" name="Oval 7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3" name="Oval 7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4" name="Oval 7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5" name="Oval 7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6" name="Oval 7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7" name="Oval 7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8" name="Oval 7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9" name="Oval 7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0" name="Oval 7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1" name="Oval 7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2" name="Oval 7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3" name="Oval 7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4" name="Oval 7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5" name="Oval 7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6" name="Oval 7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7" name="Oval 7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8" name="Oval 7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9" name="Oval 7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0" name="Oval 7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1" name="Oval 7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2" name="Oval 7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3" name="Oval 7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4" name="Oval 7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5" name="Oval 7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6" name="Oval 7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7" name="Oval 7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8" name="Oval 7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9" name="Oval 7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0" name="Oval 7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1" name="Oval 7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2" name="Oval 7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3" name="Oval 7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4" name="Oval 7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5" name="Oval 7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6" name="Oval 7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7" name="Oval 7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8" name="Oval 7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9" name="Oval 7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0" name="Oval 7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1" name="Oval 7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2" name="Oval 7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3" name="Oval 7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4" name="Oval 7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lvl="0"/>
            <a:fld id="{BC53651E-35D5-0D4D-AC5E-B2FBF4EA76A9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1D19CD-CA7F-A04C-AC25-1B5B5E1F200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3580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9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762000"/>
            <a:ext cx="5686425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5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96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 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Oval 189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Oval 191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Oval 192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Oval 193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Oval 194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Oval 195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Oval 196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Oval 197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Oval 198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Oval 199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Oval 200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Oval 201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Oval 202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Oval 203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Oval 204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Oval 205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Oval 206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Oval 207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Oval 208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Oval 209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Oval 210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Oval 214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Oval 215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Oval 216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Oval 217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Oval 218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Oval 219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Oval 220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Oval 221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Oval 222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Oval 223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Oval 224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Oval 225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Oval 226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Oval 227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Oval 228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Oval 229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Oval 230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Oval 231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Oval 232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Oval 233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Oval 234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Oval 235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Oval 236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Oval 237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Oval 238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Oval 239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Oval 240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Oval 241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Oval 242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Oval 243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Oval 244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Oval 245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Oval 246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Oval 247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Oval 248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Oval 249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Oval 250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Oval 251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Oval 252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Oval 253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Oval 254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Oval 255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Oval 256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Oval 257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Oval 258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Oval 259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Oval 260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Oval 261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Oval 262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Oval 263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Oval 264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Oval 265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Oval 266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Oval 267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Oval 268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Oval 269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Oval 270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Oval 271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Oval 272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Oval 273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Oval 274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Oval 275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Oval 276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Oval 277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Oval 278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Oval 279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Oval 280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Oval 281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Oval 282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Oval 283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Oval 284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Oval 285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Oval 286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Oval 287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Oval 288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Oval 289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Oval 290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Oval 291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Oval 292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Oval 293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Oval 294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Oval 295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Oval 296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Oval 297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Oval 2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1" name="Oval 3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2" name="Oval 3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3" name="Oval 3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4" name="Oval 3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5" name="Oval 3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6" name="Oval 3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7" name="Oval 3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8" name="Oval 3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9" name="Oval 3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0" name="Oval 3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1" name="Oval 3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2" name="Oval 3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3" name="Oval 3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4" name="Oval 3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5" name="Oval 3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6" name="Oval 3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7" name="Oval 3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8" name="Oval 3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9" name="Oval 3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0" name="Oval 3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1" name="Oval 3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2" name="Oval 3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3" name="Oval 3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4" name="Oval 3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5" name="Oval 3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6" name="Oval 3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7" name="Oval 3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8" name="Oval 3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9" name="Oval 3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0" name="Oval 3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1" name="Oval 3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2" name="Oval 3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3" name="Oval 3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4" name="Oval 3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5" name="Oval 3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6" name="Oval 3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7" name="Oval 3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8" name="Oval 3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9" name="Oval 3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0" name="Oval 3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1" name="Oval 3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2" name="Oval 3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3" name="Oval 3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4" name="Oval 3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5" name="Oval 3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6" name="Oval 3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7" name="Oval 3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8" name="Oval 3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9" name="Oval 3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0" name="Oval 3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1" name="Oval 3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2" name="Oval 3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3" name="Oval 3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4" name="Oval 3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23B52ED-3E2A-3C4D-8F32-35B3991FB66D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E0B7ED-CC01-BF4A-9C17-BC6446E0905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28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302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3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C88766-F707-3A4C-9908-0057E10B0DFC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528717-B9E5-2945-98AC-49DECC6B9E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98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70CFC13-3D99-4F4A-AC96-F736490E056B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7E816E-00FE-C24E-8BFD-65D764B68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9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2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4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lvl="0"/>
            <a:fld id="{BB4AD5EE-A4BE-8341-B701-3D0DFFAD29D5}" type="datetime1">
              <a:rPr lang="en-GB" smtClean="0"/>
              <a:pPr lvl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lvl="0"/>
            <a:fld id="{F529D43C-F878-6349-8F2E-9F94013777C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1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/jpm.13051" TargetMode="External"/><Relationship Id="rId3" Type="http://schemas.openxmlformats.org/officeDocument/2006/relationships/hyperlink" Target="https://doi.org/10.1186/s12916-024-03260-y" TargetMode="External"/><Relationship Id="rId7" Type="http://schemas.openxmlformats.org/officeDocument/2006/relationships/hyperlink" Target="https://static1.squarespace.com/static/65e873c27971d37984653be0/t/66bb960ec5f023459dd35bf4/1723569686714/Imroc+Briefing+Paper+26.pdf" TargetMode="External"/><Relationship Id="rId2" Type="http://schemas.openxmlformats.org/officeDocument/2006/relationships/hyperlink" Target="https://www.hee.nhs.uk/sites/default/files/documents/Raising%20the%20glass%20ceiling_considering%20a%20career%20pathway%20for%20peer%20support%20workers%20-%20Final%20%281%2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e.nhs.uk/sites/default/files/documents/The%20Competence%20Framework%20for%20MH%20PSWs%20-%20Part%202%20-%20Full%20listing%20of%20the%20competences.pdf" TargetMode="External"/><Relationship Id="rId5" Type="http://schemas.openxmlformats.org/officeDocument/2006/relationships/hyperlink" Target="https://www.hee.nhs.uk/sites/default/files/documents/NHS%20Peer%20Support%20Worker%20Benchmarking%20report.pdf" TargetMode="External"/><Relationship Id="rId10" Type="http://schemas.openxmlformats.org/officeDocument/2006/relationships/hyperlink" Target="https://static1.squarespace.com/static/65e873c27971d37984653be0/t/66b344308706157585716563/1723024432598/ImROC+Briefing+Paper+25+%283%29.pdf" TargetMode="External"/><Relationship Id="rId4" Type="http://schemas.openxmlformats.org/officeDocument/2006/relationships/hyperlink" Target="https://www.imroc.org/publications/reflections-on-peer-support-visions-of-opportunity-for-2030" TargetMode="External"/><Relationship Id="rId9" Type="http://schemas.openxmlformats.org/officeDocument/2006/relationships/hyperlink" Target="https://www.tandfonline.com/doi/full/10.1080/17522439.2025.2521854?src=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p-network.org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ntionalpeersupport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98EE46-797C-45B8-8337-491B94E0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1F66-5091-0C91-665C-B644DAF5792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1840" y="358815"/>
            <a:ext cx="3552115" cy="2972427"/>
          </a:xfrm>
        </p:spPr>
        <p:txBody>
          <a:bodyPr anchor="b">
            <a:normAutofit/>
          </a:bodyPr>
          <a:lstStyle/>
          <a:p>
            <a:pPr lvl="0" algn="l"/>
            <a:r>
              <a:rPr lang="en-GB" sz="3200" dirty="0">
                <a:solidFill>
                  <a:srgbClr val="FFFFFF"/>
                </a:solidFill>
              </a:rPr>
              <a:t>We are links in a chain of hope: developing the peer support worker role in an NHS early intervention in psychosis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7CB1B-8E9E-4F69-13AD-B99FF2B70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1840" y="4332593"/>
            <a:ext cx="4064966" cy="2369141"/>
          </a:xfrm>
        </p:spPr>
        <p:txBody>
          <a:bodyPr anchor="t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Alison Walsh</a:t>
            </a:r>
          </a:p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PerCIE Student Rep</a:t>
            </a:r>
          </a:p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Apprentice Registered Nurse, Cheshire and Wirral Partnership NHS FT</a:t>
            </a:r>
          </a:p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Student Nurse, BN Hons(mental health), University of Chester</a:t>
            </a:r>
          </a:p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Former Peer Support Worker</a:t>
            </a:r>
          </a:p>
          <a:p>
            <a:pPr lvl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</a:rPr>
              <a:t>Alison.Walsh11@nhs.net</a:t>
            </a:r>
          </a:p>
          <a:p>
            <a:pPr lvl="0">
              <a:lnSpc>
                <a:spcPct val="90000"/>
              </a:lnSpc>
            </a:pPr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CA735-62CB-4665-AA7D-4A259E3F7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9347" y="4156010"/>
            <a:ext cx="267462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704C7-B579-43B7-89ED-555E6619A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047" y="0"/>
            <a:ext cx="5182493" cy="6858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75000" sy="75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329CBF-0AB6-4F83-99FE-34E19842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1B64FD-FE92-4C18-AF70-BA4B46E4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0"/>
            <a:ext cx="34861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B1B07-7A59-AED4-7240-74C09155A5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0451" y="643467"/>
            <a:ext cx="2561709" cy="5571066"/>
          </a:xfrm>
        </p:spPr>
        <p:txBody>
          <a:bodyPr>
            <a:normAutofit/>
          </a:bodyPr>
          <a:lstStyle/>
          <a:p>
            <a:pPr lvl="0"/>
            <a:r>
              <a:rPr lang="en-GB" sz="3400" dirty="0">
                <a:solidFill>
                  <a:srgbClr val="FFFFFF"/>
                </a:solidFill>
              </a:rPr>
              <a:t>How can we support peer support workers?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82E70F-DA95-2970-645E-C273F24F4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551921"/>
              </p:ext>
            </p:extLst>
          </p:nvPr>
        </p:nvGraphicFramePr>
        <p:xfrm>
          <a:off x="678656" y="976313"/>
          <a:ext cx="4300537" cy="489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B2C8C-1545-48A8-B4E6-AB90FCEF6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5C8934-0DC7-4FD7-B8E8-7C350B0A5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C0056B-D368-47E7-8169-9FC5A9A9B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E17317-1757-4E3E-928D-6393CA7B3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495CE1-8015-477D-9CED-5390C0F14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2741EC-A152-4FB0-A57C-F5AF93AD6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A1537D-226B-4748-B8C6-B7D0F5D21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DC8039-BA26-4649-A71D-B3DA85134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084F21-1EC3-4E02-8106-D46DEF44C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F2ABC8-4FD6-4B60-92A7-BB3BEE3C1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88EF3-9B51-3516-6EC8-12CD6C536DDA}"/>
              </a:ext>
            </a:extLst>
          </p:cNvPr>
          <p:cNvSpPr txBox="1"/>
          <p:nvPr/>
        </p:nvSpPr>
        <p:spPr>
          <a:xfrm>
            <a:off x="586904" y="429202"/>
            <a:ext cx="601370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RECCOMENDATIONS TO Senior Leaders AND ORGANISATIONS:</a:t>
            </a:r>
            <a:endParaRPr lang="en-US" sz="5000" cap="all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D479D3-536C-4161-A6F8-813D3071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EEC49-F41E-298E-51EB-7611DF4B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8" y="1574157"/>
            <a:ext cx="6615999" cy="4988689"/>
          </a:xfrm>
        </p:spPr>
        <p:txBody>
          <a:bodyPr vert="horz" lIns="45720" tIns="45720" rIns="45720" bIns="45720" rtlCol="0">
            <a:normAutofit lnSpcReduction="10000"/>
          </a:bodyPr>
          <a:lstStyle/>
          <a:p>
            <a:pPr marL="0" indent="0">
              <a:buNone/>
            </a:pPr>
            <a:endParaRPr lang="en-US" sz="1400" dirty="0"/>
          </a:p>
          <a:p>
            <a:r>
              <a:rPr lang="en-US" sz="1900" dirty="0"/>
              <a:t>Honor reasonable adjustments</a:t>
            </a:r>
          </a:p>
          <a:p>
            <a:r>
              <a:rPr lang="en-US" sz="1900" dirty="0"/>
              <a:t>Develop specific roles (in addition to making lived experience a desired criteria when recruiting established roles)</a:t>
            </a:r>
          </a:p>
          <a:p>
            <a:r>
              <a:rPr lang="en-US" sz="1900" dirty="0"/>
              <a:t>Allow flexibility in the development of the role when in post</a:t>
            </a:r>
          </a:p>
          <a:p>
            <a:r>
              <a:rPr lang="en-US" sz="1900" dirty="0"/>
              <a:t>Avoid employment of single peer support workers in a team?</a:t>
            </a:r>
          </a:p>
          <a:p>
            <a:r>
              <a:rPr lang="en-US" sz="1900" dirty="0"/>
              <a:t>Provide resilience based supervision with senior lived experience worker or ally clinical colleague</a:t>
            </a:r>
          </a:p>
          <a:p>
            <a:r>
              <a:rPr lang="en-US" sz="1900" dirty="0"/>
              <a:t>Offer parity of pay and esteem</a:t>
            </a:r>
          </a:p>
          <a:p>
            <a:r>
              <a:rPr lang="en-US" sz="1900" dirty="0"/>
              <a:t>Develop career pathway (majority of workforce is B3 or B4)</a:t>
            </a:r>
          </a:p>
          <a:p>
            <a:r>
              <a:rPr lang="en-US" sz="1900" dirty="0"/>
              <a:t>Commission research/facilitate sharing of peer support practice</a:t>
            </a:r>
          </a:p>
          <a:p>
            <a:r>
              <a:rPr lang="en-US" sz="1900" dirty="0"/>
              <a:t>Incorporate learning about the role of peer support workers in nurse education </a:t>
            </a:r>
          </a:p>
          <a:p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325601"/>
            <a:ext cx="1715190" cy="3908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4394539"/>
            <a:ext cx="1715190" cy="202972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A428-2F19-8AB2-D5AB-18C1FC699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4212" y="912113"/>
            <a:ext cx="8186168" cy="57607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References / 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CD34D-534F-5FB6-9727-5E8B1878B7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3620" y="1488185"/>
            <a:ext cx="8970379" cy="5167257"/>
          </a:xfrm>
        </p:spPr>
        <p:txBody>
          <a:bodyPr>
            <a:normAutofit lnSpcReduction="10000"/>
          </a:bodyPr>
          <a:lstStyle/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Ball, M. &amp; Skinner, S. (2021). Raising the glass ceiling: considering a career pathway for peer support workers. </a:t>
            </a:r>
            <a:r>
              <a:rPr lang="en-GB" sz="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https://www.hee.nhs.uk/sites/default/files/documents/Raising%20the%20glass%20ceiling_considering%20a%20career%20pathway%20for%20peer%20support%20workers%20-%20Final%20%281%29.pdf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Cooper, R.E., Saunders, K.R.K., Greenburgh, A. et al. (2024) The effectiveness, implementation, and experiences of peer support approaches for mental health: a systematic umbrella review. </a:t>
            </a:r>
            <a:r>
              <a:rPr lang="en-GB" sz="900" i="1" dirty="0"/>
              <a:t>BMC Medicine, </a:t>
            </a:r>
            <a:r>
              <a:rPr lang="en-GB" sz="900" dirty="0"/>
              <a:t>22 (72) </a:t>
            </a:r>
            <a:r>
              <a:rPr lang="en-GB" sz="9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https://doi.org/10.1186/s12916-024-03260-y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Harris, H. &amp; </a:t>
            </a:r>
            <a:r>
              <a:rPr lang="en-GB" sz="900" dirty="0" err="1"/>
              <a:t>Soklaridis</a:t>
            </a:r>
            <a:r>
              <a:rPr lang="en-GB" sz="900" dirty="0"/>
              <a:t>, S. (</a:t>
            </a:r>
            <a:r>
              <a:rPr lang="en-GB" sz="900" dirty="0" err="1"/>
              <a:t>nd</a:t>
            </a:r>
            <a:r>
              <a:rPr lang="en-GB" sz="900" dirty="0"/>
              <a:t>). Reflections on peer support: visions of opportunity for 2030. </a:t>
            </a:r>
            <a:r>
              <a:rPr lang="en-GB" sz="900" dirty="0" err="1"/>
              <a:t>Imroc</a:t>
            </a:r>
            <a:r>
              <a:rPr lang="en-GB" sz="900" dirty="0"/>
              <a:t>. Retrieved 26 August, 2025, from  </a:t>
            </a:r>
            <a:r>
              <a:rPr lang="en-GB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https://www.imroc.org/publications/reflections-on-peer-support-visions-of-opportunity-for-2030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Health Education England (2020a). National Workforce Stocktake of Mental Health Peer Support Workers in NHS Trusts. </a:t>
            </a:r>
            <a:r>
              <a:rPr lang="en-GB" sz="900" dirty="0">
                <a:hlinkClick r:id="rId5"/>
              </a:rPr>
              <a:t>https://www.hee.nhs.uk/sites/default/files/documents/NHS%20Peer%20Support%20Worker%20Benchmarking%20report.pdf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Health Education England (2020b). The competence framework for mental health peer support workers. Health Education England, </a:t>
            </a:r>
            <a:r>
              <a:rPr lang="en-GB" sz="9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https://www.hee.nhs.uk/sites/default/files/documents/The%20Competence%20Framework%20for%20MH%20PSWs%20-%20Part%202%20-%20Full%20listing%20of%20the%20competences.pdf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Oxford Health NHS Foundation Trust (2023). Peer Support Workers Census 2023. NHS Benchmarking Network. https://</a:t>
            </a:r>
            <a:r>
              <a:rPr lang="en-GB" sz="900" dirty="0" err="1"/>
              <a:t>www.google.com</a:t>
            </a:r>
            <a:r>
              <a:rPr lang="en-GB" sz="900" dirty="0"/>
              <a:t>/</a:t>
            </a:r>
            <a:r>
              <a:rPr lang="en-GB" sz="900" dirty="0" err="1"/>
              <a:t>url?sa</a:t>
            </a:r>
            <a:r>
              <a:rPr lang="en-GB" sz="900" dirty="0"/>
              <a:t>=</a:t>
            </a:r>
            <a:r>
              <a:rPr lang="en-GB" sz="900" dirty="0" err="1"/>
              <a:t>t&amp;source</a:t>
            </a:r>
            <a:r>
              <a:rPr lang="en-GB" sz="900" dirty="0"/>
              <a:t>=</a:t>
            </a:r>
            <a:r>
              <a:rPr lang="en-GB" sz="900" dirty="0" err="1"/>
              <a:t>web&amp;rct</a:t>
            </a:r>
            <a:r>
              <a:rPr lang="en-GB" sz="900" dirty="0"/>
              <a:t>=</a:t>
            </a:r>
            <a:r>
              <a:rPr lang="en-GB" sz="900" dirty="0" err="1"/>
              <a:t>j&amp;opi</a:t>
            </a:r>
            <a:r>
              <a:rPr lang="en-GB" sz="900" dirty="0"/>
              <a:t>=89978449&amp;url=https://</a:t>
            </a:r>
            <a:r>
              <a:rPr lang="en-GB" sz="900" dirty="0" err="1"/>
              <a:t>ppn.nhs.uk</a:t>
            </a:r>
            <a:r>
              <a:rPr lang="en-GB" sz="900" dirty="0"/>
              <a:t>/south-east/resource-library/newsletter-documents/483-peer-support-workers-2023-census-bespoke-submission-report/</a:t>
            </a:r>
            <a:r>
              <a:rPr lang="en-GB" sz="900" dirty="0" err="1"/>
              <a:t>file&amp;ved</a:t>
            </a:r>
            <a:r>
              <a:rPr lang="en-GB" sz="900" dirty="0"/>
              <a:t>=2ahUKEwiNr7jcxbWPAxU1WUEAHXJFJ90QFnoECBoQAQ&amp;usg=AOvVaw0rW8HvbnofH1APafSHBAqP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Owen, D., Watson, E. &amp; Repper, J. (2024). The role of lived experience within health and social care systems. </a:t>
            </a:r>
            <a:r>
              <a:rPr lang="en-GB" sz="900" dirty="0" err="1"/>
              <a:t>Imroc</a:t>
            </a:r>
            <a:r>
              <a:rPr lang="en-GB" sz="900" dirty="0"/>
              <a:t> Briefing Paper 26, </a:t>
            </a:r>
            <a:r>
              <a:rPr lang="en-GB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https://static1.squarespace.com/static/65e873c27971d37984653be0/t/66bb960ec5f023459dd35bf4/1723569686714/Imroc+Briefing+Paper+26.pdf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Walsh, A. (2024). Pregnancy in the shadow of psychosis: navigating first time motherhood with a higher likelihood of experiencing postpartum psychosis and postnatal depression. </a:t>
            </a:r>
            <a:r>
              <a:rPr lang="en-GB" sz="900" i="1" dirty="0"/>
              <a:t>Journal of Psychiatric and Mental Health Nursing</a:t>
            </a:r>
            <a:r>
              <a:rPr lang="en-GB" sz="900" dirty="0"/>
              <a:t>, 31 (6), 104-1045. </a:t>
            </a:r>
            <a:r>
              <a:rPr lang="en-GB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https://doi.org/10.1111/jpm.13051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Walsh, A. (2025). Confronting the shadow: from ontological shock to perspectivism and posttraumatic growth after psychotic depression. </a:t>
            </a:r>
            <a:r>
              <a:rPr lang="en-GB" sz="900" i="1" dirty="0"/>
              <a:t>Psychosis: Psychological, Social and Integrative Approaches</a:t>
            </a:r>
            <a:r>
              <a:rPr lang="en-GB" sz="900" dirty="0"/>
              <a:t>. </a:t>
            </a:r>
            <a:r>
              <a:rPr lang="en-GB" sz="9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https://www.tandfonline.com/doi/full/10.1080/17522439.2025.2521854?src=</a:t>
            </a:r>
            <a:r>
              <a:rPr lang="en-GB" sz="900" dirty="0"/>
              <a:t> </a:t>
            </a:r>
          </a:p>
          <a:p>
            <a:pPr marL="0" indent="-342900">
              <a:lnSpc>
                <a:spcPct val="120000"/>
              </a:lnSpc>
              <a:buNone/>
            </a:pPr>
            <a:r>
              <a:rPr lang="en-GB" sz="900" dirty="0"/>
              <a:t>Watson, E. (2024). Supervision for peer support workers. </a:t>
            </a:r>
            <a:r>
              <a:rPr lang="en-GB" sz="900" dirty="0" err="1"/>
              <a:t>Imroc</a:t>
            </a:r>
            <a:r>
              <a:rPr lang="en-GB" sz="900" dirty="0"/>
              <a:t> briefing paper 25. </a:t>
            </a:r>
            <a:r>
              <a:rPr lang="en-GB" sz="9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https://static1.squarespace.com/static/65e873c27971d37984653be0/t/66b344308706157585716563/1723024432598/ImROC+Briefing+Paper+25+%283%29.pdf</a:t>
            </a:r>
            <a:r>
              <a:rPr lang="en-GB" sz="9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860A-E809-342A-3BD8-3AC74FDE52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083" y="370254"/>
            <a:ext cx="7290054" cy="1499616"/>
          </a:xfrm>
        </p:spPr>
        <p:txBody>
          <a:bodyPr/>
          <a:lstStyle/>
          <a:p>
            <a:pPr lvl="0"/>
            <a:r>
              <a:rPr lang="en-GB" dirty="0"/>
              <a:t>My Story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6D40C00-F3F1-BFFA-B259-339FB8050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929" t="8393" r="35414" b="6978"/>
          <a:stretch>
            <a:fillRect/>
          </a:stretch>
        </p:blipFill>
        <p:spPr>
          <a:xfrm>
            <a:off x="0" y="3202902"/>
            <a:ext cx="3527438" cy="2841512"/>
          </a:xfrm>
        </p:spPr>
      </p:pic>
      <p:pic>
        <p:nvPicPr>
          <p:cNvPr id="4" name="Picture 4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858665AF-D0B6-9C42-EB88-B19251833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6" y="1718544"/>
            <a:ext cx="2194737" cy="29051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group of women wearing matching shirts and matching tutu&#10;&#10;AI-generated content may be incorrect.">
            <a:extLst>
              <a:ext uri="{FF2B5EF4-FFF2-40B4-BE49-F238E27FC236}">
                <a16:creationId xmlns:a16="http://schemas.microsoft.com/office/drawing/2014/main" id="{05FDC112-CEC9-1D31-B3EF-4FF9B3EDC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215" y="2373205"/>
            <a:ext cx="2387711" cy="3803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A group of women sitting around a table&#10;&#10;AI-generated content may be incorrect.">
            <a:extLst>
              <a:ext uri="{FF2B5EF4-FFF2-40B4-BE49-F238E27FC236}">
                <a16:creationId xmlns:a16="http://schemas.microsoft.com/office/drawing/2014/main" id="{17F98A4D-48A8-5441-DDCE-827CC260B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679" y="813586"/>
            <a:ext cx="2958642" cy="21582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C6E4AA-F90F-89D7-6C73-88CE893CAFA4}"/>
              </a:ext>
            </a:extLst>
          </p:cNvPr>
          <p:cNvSpPr txBox="1"/>
          <p:nvPr/>
        </p:nvSpPr>
        <p:spPr>
          <a:xfrm>
            <a:off x="4572000" y="6260130"/>
            <a:ext cx="471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Sources: Action on Postpartum Psychosis, </a:t>
            </a:r>
            <a:r>
              <a:rPr lang="en-US" sz="1350" dirty="0">
                <a:hlinkClick r:id="rId6"/>
              </a:rPr>
              <a:t>www.app-network.org</a:t>
            </a:r>
            <a:r>
              <a:rPr lang="en-US" sz="1350" dirty="0"/>
              <a:t>; </a:t>
            </a:r>
            <a:r>
              <a:rPr lang="en-US" sz="1350" dirty="0" err="1"/>
              <a:t>Walsh,</a:t>
            </a:r>
            <a:r>
              <a:rPr lang="en-US" sz="1350" dirty="0"/>
              <a:t> 2024;2025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AFC812-B894-4DF2-B0E7-A7754B035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E375A-D86D-41DD-E2CE-B6D36593A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95" y="431446"/>
            <a:ext cx="3456661" cy="1871916"/>
          </a:xfrm>
        </p:spPr>
        <p:txBody>
          <a:bodyPr>
            <a:normAutofit fontScale="90000"/>
          </a:bodyPr>
          <a:lstStyle/>
          <a:p>
            <a:pPr lvl="0"/>
            <a:r>
              <a:rPr lang="en-GB" sz="3600" dirty="0"/>
              <a:t>What is intentional peer support? How does it fit with person centred care?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BEAC76-53DA-4BEF-9A55-092764198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EA9DE-9A53-D102-E51D-9CB44471AF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8096" y="2303362"/>
            <a:ext cx="3291840" cy="4123192"/>
          </a:xfrm>
        </p:spPr>
        <p:txBody>
          <a:bodyPr>
            <a:normAutofit/>
          </a:bodyPr>
          <a:lstStyle/>
          <a:p>
            <a:r>
              <a:rPr lang="en-US" sz="2400" dirty="0"/>
              <a:t>Concerned here with roles that explicitly use principles of Intentional Peer Support</a:t>
            </a:r>
          </a:p>
          <a:p>
            <a:r>
              <a:rPr lang="en-US" sz="2400" dirty="0"/>
              <a:t>Approach developed by Sherry Mead in 1990s</a:t>
            </a:r>
          </a:p>
          <a:p>
            <a:r>
              <a:rPr lang="en-US" sz="2400" dirty="0"/>
              <a:t>Guiding principles social justice and social change</a:t>
            </a:r>
          </a:p>
          <a:p>
            <a:r>
              <a:rPr lang="en-US" sz="2400" dirty="0"/>
              <a:t>Trauma informed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2950C-CF7A-E9DA-3D99-9057C9ED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7" r="2" b="1213"/>
          <a:stretch>
            <a:fillRect/>
          </a:stretch>
        </p:blipFill>
        <p:spPr>
          <a:xfrm>
            <a:off x="4944845" y="970870"/>
            <a:ext cx="3909788" cy="4610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2F158-27D6-003F-C504-9F71D0D7B717}"/>
              </a:ext>
            </a:extLst>
          </p:cNvPr>
          <p:cNvSpPr txBox="1"/>
          <p:nvPr/>
        </p:nvSpPr>
        <p:spPr>
          <a:xfrm>
            <a:off x="5717896" y="6243050"/>
            <a:ext cx="3136737" cy="36700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1400" dirty="0">
                <a:solidFill>
                  <a:srgbClr val="FFFFFF"/>
                </a:solidFill>
              </a:rPr>
              <a:t>Source: </a:t>
            </a:r>
            <a:r>
              <a:rPr lang="en-US" sz="14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www.intentionalpeersupport.org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9585-52A5-5628-76B0-4D107875F0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508" y="799441"/>
            <a:ext cx="7886700" cy="994169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Our heritage is rooted in activism</a:t>
            </a:r>
          </a:p>
        </p:txBody>
      </p:sp>
      <p:pic>
        <p:nvPicPr>
          <p:cNvPr id="4" name="Content Placeholder 3" descr="A drawing of a tree with text and images&#10;&#10;AI-generated content may be incorrect.">
            <a:extLst>
              <a:ext uri="{FF2B5EF4-FFF2-40B4-BE49-F238E27FC236}">
                <a16:creationId xmlns:a16="http://schemas.microsoft.com/office/drawing/2014/main" id="{660593C6-E25F-4D41-5726-80E0749FD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54" y="4906649"/>
            <a:ext cx="5369928" cy="1717343"/>
          </a:xfrm>
          <a:prstGeom prst="rect">
            <a:avLst/>
          </a:prstGeom>
        </p:spPr>
      </p:pic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B872412-4995-86CF-B4C6-7720BBEB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45" y="4906648"/>
            <a:ext cx="2676664" cy="1285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4D76A-F229-D31F-CC04-72F2836F371A}"/>
              </a:ext>
            </a:extLst>
          </p:cNvPr>
          <p:cNvSpPr txBox="1"/>
          <p:nvPr/>
        </p:nvSpPr>
        <p:spPr>
          <a:xfrm rot="10800000" flipH="1" flipV="1">
            <a:off x="5874152" y="6431100"/>
            <a:ext cx="37067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Sources: </a:t>
            </a:r>
            <a:r>
              <a:rPr lang="en-US" sz="1350" dirty="0" err="1"/>
              <a:t>www.intentionalpeersupport.org</a:t>
            </a:r>
            <a:endParaRPr lang="en-US" sz="1350" dirty="0"/>
          </a:p>
        </p:txBody>
      </p:sp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EA7330AD-2A32-F408-AD5C-6589F7739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097139"/>
              </p:ext>
            </p:extLst>
          </p:nvPr>
        </p:nvGraphicFramePr>
        <p:xfrm>
          <a:off x="171089" y="2217129"/>
          <a:ext cx="8801822" cy="242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4896BA2-F849-0246-9B0D-8C1909FC7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671903F-DBD2-8046-B51D-960E55E01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9808D2A-59B2-E844-9078-105EF1C64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01700ED-9191-3148-A592-65D3620D9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7108-1D5C-DB6B-6E49-FEE49DA5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 support workers in health and social care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CB12579-6AAE-B059-B494-4328256FF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994333"/>
              </p:ext>
            </p:extLst>
          </p:nvPr>
        </p:nvGraphicFramePr>
        <p:xfrm>
          <a:off x="768096" y="2084833"/>
          <a:ext cx="7704572" cy="330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FCBF51-70DA-5517-D285-B65400717652}"/>
              </a:ext>
            </a:extLst>
          </p:cNvPr>
          <p:cNvSpPr txBox="1"/>
          <p:nvPr/>
        </p:nvSpPr>
        <p:spPr>
          <a:xfrm>
            <a:off x="5389078" y="6122743"/>
            <a:ext cx="3204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Sources: Health Education England, 2020a</a:t>
            </a:r>
          </a:p>
        </p:txBody>
      </p:sp>
    </p:spTree>
    <p:extLst>
      <p:ext uri="{BB962C8B-B14F-4D97-AF65-F5344CB8AC3E}">
        <p14:creationId xmlns:p14="http://schemas.microsoft.com/office/powerpoint/2010/main" val="273927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5F218-CD3A-FDF7-A667-44B1976F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>
            <a:normAutofit/>
          </a:bodyPr>
          <a:lstStyle/>
          <a:p>
            <a:r>
              <a:rPr lang="en-US"/>
              <a:t>Headcount figures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D29B88-C4CC-F0F0-7D39-04F354A227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765646"/>
              </p:ext>
            </p:extLst>
          </p:nvPr>
        </p:nvGraphicFramePr>
        <p:xfrm>
          <a:off x="767953" y="2286000"/>
          <a:ext cx="7290197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167401-ED03-BC07-CDF3-AACA6165937A}"/>
              </a:ext>
            </a:extLst>
          </p:cNvPr>
          <p:cNvSpPr txBox="1"/>
          <p:nvPr/>
        </p:nvSpPr>
        <p:spPr>
          <a:xfrm>
            <a:off x="3467681" y="6209811"/>
            <a:ext cx="5172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Sources: Health Education England, 2020a; Oxford Health NHS FT, 2023</a:t>
            </a:r>
          </a:p>
        </p:txBody>
      </p:sp>
    </p:spTree>
    <p:extLst>
      <p:ext uri="{BB962C8B-B14F-4D97-AF65-F5344CB8AC3E}">
        <p14:creationId xmlns:p14="http://schemas.microsoft.com/office/powerpoint/2010/main" val="276777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FBCF-17A2-9756-E4C1-08368375CD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883" y="744391"/>
            <a:ext cx="8789686" cy="994169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Peer support workers in the lived experience workforce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CB7C948-7DDC-4A05-CCE6-97306B630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774" t="14413" r="20478" b="6147"/>
          <a:stretch>
            <a:fillRect/>
          </a:stretch>
        </p:blipFill>
        <p:spPr>
          <a:xfrm>
            <a:off x="1660967" y="1738560"/>
            <a:ext cx="5822066" cy="4838137"/>
          </a:xfr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0318CE8D-57C2-4F42-DD64-095BD8A65573}"/>
              </a:ext>
            </a:extLst>
          </p:cNvPr>
          <p:cNvSpPr/>
          <p:nvPr/>
        </p:nvSpPr>
        <p:spPr>
          <a:xfrm>
            <a:off x="2536158" y="3273173"/>
            <a:ext cx="1931670" cy="576133"/>
          </a:xfrm>
          <a:prstGeom prst="rect">
            <a:avLst/>
          </a:prstGeom>
          <a:noFill/>
          <a:ln w="82552" cap="flat">
            <a:solidFill>
              <a:srgbClr val="E97132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4272C-0A3D-DA07-035A-37147DBA8318}"/>
              </a:ext>
            </a:extLst>
          </p:cNvPr>
          <p:cNvSpPr txBox="1"/>
          <p:nvPr/>
        </p:nvSpPr>
        <p:spPr>
          <a:xfrm>
            <a:off x="6541339" y="6576697"/>
            <a:ext cx="2482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Ball and Skinner,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9277E-E7FC-419A-0B60-58A5469D7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808699"/>
            <a:ext cx="7886700" cy="994169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Peer Support Worker Competencies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D80B032-E9CF-3ECB-D26C-9C2584709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137" t="2659" r="10072" b="2688"/>
          <a:stretch>
            <a:fillRect/>
          </a:stretch>
        </p:blipFill>
        <p:spPr>
          <a:xfrm>
            <a:off x="790068" y="1652940"/>
            <a:ext cx="6941821" cy="4835442"/>
          </a:xfrm>
          <a:ln w="9528">
            <a:solidFill>
              <a:srgbClr val="000000"/>
            </a:solidFill>
            <a:prstDash val="solid"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1C32065-6FBD-2DB3-8D80-7D6ED97F9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563" y="3965582"/>
            <a:ext cx="1654560" cy="234120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BF9618-C6BD-9536-604F-E4A0E29AC6E8}"/>
              </a:ext>
            </a:extLst>
          </p:cNvPr>
          <p:cNvSpPr txBox="1"/>
          <p:nvPr/>
        </p:nvSpPr>
        <p:spPr>
          <a:xfrm>
            <a:off x="5893044" y="6488382"/>
            <a:ext cx="3084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Health Education England, 2020b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9057-230C-1395-C15F-D7D1A84FE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>
            <a:normAutofit/>
          </a:bodyPr>
          <a:lstStyle/>
          <a:p>
            <a:pPr lvl="0"/>
            <a:r>
              <a:rPr lang="en-GB" sz="3700"/>
              <a:t>Developing the peer support worker role in an Early Intervention in Psychosis Service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0B1E76E-200C-4631-0062-B97DCAC41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596739"/>
              </p:ext>
            </p:extLst>
          </p:nvPr>
        </p:nvGraphicFramePr>
        <p:xfrm>
          <a:off x="767953" y="2286000"/>
          <a:ext cx="7290197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2573A7-670F-D441-8909-57C74C4D3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CD86B8-5A3F-674F-98F7-BA6F85144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298F36D-FE7E-2746-B46E-57FEDA01E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127AC2C-A152-704E-A956-BA54820D3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64192B6-0D44-304F-B039-8DFFDB7B3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DBD924-7664-7741-8B21-92E565E55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445901D-12E6-DA4A-BA80-4D1C57F34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FCED22E-0430-F240-92FD-6D331D31F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77825E9-177F-2147-A685-E1164753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605</TotalTime>
  <Words>1122</Words>
  <Application>Microsoft Office PowerPoint</Application>
  <PresentationFormat>On-screen Show (4:3)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Tw Cen MT</vt:lpstr>
      <vt:lpstr>Tw Cen MT Condensed</vt:lpstr>
      <vt:lpstr>Wingdings 3</vt:lpstr>
      <vt:lpstr>Integral</vt:lpstr>
      <vt:lpstr>We are links in a chain of hope: developing the peer support worker role in an NHS early intervention in psychosis service</vt:lpstr>
      <vt:lpstr>My Story</vt:lpstr>
      <vt:lpstr>What is intentional peer support? How does it fit with person centred care?</vt:lpstr>
      <vt:lpstr>Our heritage is rooted in activism</vt:lpstr>
      <vt:lpstr>Peer support workers in health and social care</vt:lpstr>
      <vt:lpstr>Headcount figures</vt:lpstr>
      <vt:lpstr>Peer support workers in the lived experience workforce</vt:lpstr>
      <vt:lpstr>Peer Support Worker Competencies</vt:lpstr>
      <vt:lpstr>Developing the peer support worker role in an Early Intervention in Psychosis Service</vt:lpstr>
      <vt:lpstr>How can we support peer support workers?</vt:lpstr>
      <vt:lpstr>PowerPoint Presentation</vt:lpstr>
      <vt:lpstr>References / 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WALSH, Alison (CHESHIRE AND WIRRAL PARTNERSHIP NHS FOUNDATION TRUST)</dc:creator>
  <cp:lastModifiedBy>Michelle Howarth</cp:lastModifiedBy>
  <cp:revision>20</cp:revision>
  <dcterms:created xsi:type="dcterms:W3CDTF">2025-08-19T13:11:55Z</dcterms:created>
  <dcterms:modified xsi:type="dcterms:W3CDTF">2025-09-02T14:29:34Z</dcterms:modified>
</cp:coreProperties>
</file>